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7" r:id="rId5"/>
    <p:sldId id="263" r:id="rId6"/>
    <p:sldId id="281" r:id="rId7"/>
    <p:sldId id="286" r:id="rId8"/>
    <p:sldId id="258" r:id="rId9"/>
    <p:sldId id="276" r:id="rId10"/>
    <p:sldId id="277" r:id="rId11"/>
    <p:sldId id="282" r:id="rId12"/>
    <p:sldId id="278" r:id="rId13"/>
    <p:sldId id="288" r:id="rId14"/>
    <p:sldId id="293" r:id="rId15"/>
    <p:sldId id="273" r:id="rId16"/>
    <p:sldId id="291" r:id="rId17"/>
    <p:sldId id="290" r:id="rId18"/>
    <p:sldId id="294" r:id="rId19"/>
    <p:sldId id="295" r:id="rId20"/>
    <p:sldId id="287" r:id="rId21"/>
    <p:sldId id="289" r:id="rId22"/>
    <p:sldId id="296" r:id="rId23"/>
    <p:sldId id="269" r:id="rId24"/>
    <p:sldId id="297" r:id="rId25"/>
    <p:sldId id="298" r:id="rId26"/>
    <p:sldId id="292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83" r:id="rId35"/>
    <p:sldId id="266" r:id="rId36"/>
    <p:sldId id="265" r:id="rId37"/>
    <p:sldId id="271" r:id="rId38"/>
    <p:sldId id="270" r:id="rId39"/>
    <p:sldId id="27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03E"/>
    <a:srgbClr val="222222"/>
    <a:srgbClr val="1F4E79"/>
    <a:srgbClr val="666666"/>
    <a:srgbClr val="474747"/>
    <a:srgbClr val="225686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khan.co.kr/kh_news/khan_art_view.html?art_id=20190213143100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egen/region-proposal-network-rpn-backbone-of-faster-r-cnn-4a744a38d7f9" TargetMode="External"/><Relationship Id="rId5" Type="http://schemas.openxmlformats.org/officeDocument/2006/relationships/hyperlink" Target="https://m.blog.naver.com/PostView.nhn?blogId=laonple&amp;logNo=220764986252&amp;proxyReferer=https%3A%2F%2Fwww.google.com%2F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log.naver.com/PostView.nhn?blogId=jajuwayo&amp;logNo=220659802005&amp;categoryNo=0&amp;parentCategoryNo=0&amp;viewDate=&amp;currentPage=1&amp;postListTopCurrentPage=1&amp;from=postList" TargetMode="Externa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PostView.nhn?blogId=jajuwayo&amp;logNo=220659802005&amp;categoryNo=0&amp;parentCategoryNo=0&amp;viewDate=&amp;currentPage=1&amp;postListTopCurrentPage=1&amp;from=postLi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korean.visitseoul.net/attractions/%EA%B2%BD%EB%B3%B5%EA%B6%81_/7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mong.com/gig/6804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lab.appa.pe/2019-03/soda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ookiebebe.com/shop/shopdetail.html?branduid=52017&amp;xcode=056&amp;mcode=002&amp;scode=002&amp;type=Y&amp;sort=manual&amp;cur_code=056002&amp;GfDT=bmh%2FW11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.gettyimagesbank.com/view/%EC%97%AC%ED%96%89-%EC%A7%80%EB%8F%84-%EB%9E%9C%EB%93%9C%EB%A7%88%ED%81%AC-%EB%8C%80%ED%95%9C%EB%AF%BC%EA%B5%AD-%ED%95%9C%EA%B5%AD-%EB%82%98%EC%B9%A8%EB%B0%98-%EC%84%9C%EC%9A%B8-%EB%8C%80%ED%95%9C%EB%AF%BC%EA%B5%AD-%EB%82%A8%EC%82%B0-%EC%84%9C%EC%9A%B8/jv11119397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ko.wikipedia.org/wiki/%EB%A7%88%EC%9D%8C%EC%9D%98%EC%86%8C%EB%A6%AC" TargetMode="External"/><Relationship Id="rId7" Type="http://schemas.openxmlformats.org/officeDocument/2006/relationships/image" Target="../media/image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hyperlink" Target="https://m.post.naver.com/viewer/postView.nhn?volumeNo=8577296&amp;memberNo=1352526" TargetMode="External"/><Relationship Id="rId4" Type="http://schemas.openxmlformats.org/officeDocument/2006/relationships/hyperlink" Target="https://hypebeast.kr/2018/7/one-piece-manga-80-percent-finish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annie.com/kr/apps/ios/top/south-korea/overall/iphon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i.co.kr/arti/economy/it/827779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.post.naver.com/viewer/postView.nhn?volumeNo=11349024&amp;memberNo=869873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thegear.net/1633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s://www.blockmedia.co.kr/archives/93258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lab.appa.pe/2019-03/soda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hyperlink" Target="https://ko.lab.appa.pe/2019-03/soda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mitory.com/issue/3706366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brunch.co.kr/@bong/409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pxhere.com/ko/photo/424590" TargetMode="External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s://speedwagwon.tistory.com/885" TargetMode="External"/><Relationship Id="rId4" Type="http://schemas.openxmlformats.org/officeDocument/2006/relationships/hyperlink" Target="https://www.city.kr/photo/324215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news.khan.co.kr/kh_news/khan_art_view.html?art_id=20190213143100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09EF709-D733-433E-B96E-3B34581A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75" y="1506482"/>
            <a:ext cx="2920320" cy="2920320"/>
          </a:xfrm>
          <a:prstGeom prst="rect">
            <a:avLst/>
          </a:prstGeom>
        </p:spPr>
      </p:pic>
      <p:sp>
        <p:nvSpPr>
          <p:cNvPr id="2257" name="TextBox 2256"/>
          <p:cNvSpPr txBox="1"/>
          <p:nvPr/>
        </p:nvSpPr>
        <p:spPr>
          <a:xfrm>
            <a:off x="3857216" y="4000161"/>
            <a:ext cx="4457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Image Creating Service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CC0A8-888C-47DE-AD05-B0B8AC0ADD7A}"/>
              </a:ext>
            </a:extLst>
          </p:cNvPr>
          <p:cNvSpPr txBox="1"/>
          <p:nvPr/>
        </p:nvSpPr>
        <p:spPr>
          <a:xfrm>
            <a:off x="9407774" y="4584936"/>
            <a:ext cx="2165685" cy="198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Team </a:t>
            </a:r>
            <a:r>
              <a:rPr lang="en-US" altLang="ko-KR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Khuras</a:t>
            </a:r>
            <a:endParaRPr lang="en-US" altLang="ko-KR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김동근</a:t>
            </a:r>
            <a:endParaRPr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김경훈</a:t>
            </a:r>
            <a:endParaRPr lang="en-US" altLang="ko-KR" sz="2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조인천</a:t>
            </a:r>
          </a:p>
        </p:txBody>
      </p: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CD17BA-8D85-40B2-ACFF-3169C3A8D897}"/>
              </a:ext>
            </a:extLst>
          </p:cNvPr>
          <p:cNvSpPr txBox="1"/>
          <p:nvPr/>
        </p:nvSpPr>
        <p:spPr>
          <a:xfrm>
            <a:off x="1036087" y="277292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차별성</a:t>
            </a:r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321954-2708-4CAA-9BE8-B826C9C93E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0189" y="1618372"/>
            <a:ext cx="4295548" cy="14809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1AC02F-601E-44AB-830A-4669DADBA7BA}"/>
              </a:ext>
            </a:extLst>
          </p:cNvPr>
          <p:cNvPicPr/>
          <p:nvPr/>
        </p:nvPicPr>
        <p:blipFill rotWithShape="1">
          <a:blip r:embed="rId4"/>
          <a:srcRect t="29427" b="34241"/>
          <a:stretch/>
        </p:blipFill>
        <p:spPr>
          <a:xfrm>
            <a:off x="619663" y="3777414"/>
            <a:ext cx="2567412" cy="20736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43CD1C-079F-419F-ACB4-343EA93C1CC2}"/>
              </a:ext>
            </a:extLst>
          </p:cNvPr>
          <p:cNvPicPr/>
          <p:nvPr/>
        </p:nvPicPr>
        <p:blipFill rotWithShape="1">
          <a:blip r:embed="rId5"/>
          <a:srcRect l="-259" t="31374" r="259" b="33392"/>
          <a:stretch/>
        </p:blipFill>
        <p:spPr>
          <a:xfrm>
            <a:off x="2726069" y="3283273"/>
            <a:ext cx="3964420" cy="28488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8B1B42-654C-49D5-9AED-471E79EC553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94939" y="1618371"/>
            <a:ext cx="4844452" cy="14809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286874-CF81-4A1F-9B3A-1DE6935FCFA3}"/>
              </a:ext>
            </a:extLst>
          </p:cNvPr>
          <p:cNvPicPr/>
          <p:nvPr/>
        </p:nvPicPr>
        <p:blipFill rotWithShape="1">
          <a:blip r:embed="rId7"/>
          <a:srcRect t="23565" b="31356"/>
          <a:stretch/>
        </p:blipFill>
        <p:spPr>
          <a:xfrm>
            <a:off x="6989365" y="3972910"/>
            <a:ext cx="1803400" cy="16711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DE315B-81A0-4DFC-9AF4-1E17E60214AD}"/>
              </a:ext>
            </a:extLst>
          </p:cNvPr>
          <p:cNvPicPr/>
          <p:nvPr/>
        </p:nvPicPr>
        <p:blipFill rotWithShape="1">
          <a:blip r:embed="rId8"/>
          <a:srcRect t="25144" b="29560"/>
          <a:stretch/>
        </p:blipFill>
        <p:spPr>
          <a:xfrm>
            <a:off x="8855537" y="3429000"/>
            <a:ext cx="3037445" cy="284885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CEBC94B-3BCA-4D8E-8DFD-FBD28E689301}"/>
              </a:ext>
            </a:extLst>
          </p:cNvPr>
          <p:cNvSpPr/>
          <p:nvPr/>
        </p:nvSpPr>
        <p:spPr>
          <a:xfrm>
            <a:off x="8216492" y="4346552"/>
            <a:ext cx="567559" cy="5068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D3B09-C2BC-4672-AC9B-94173B130155}"/>
              </a:ext>
            </a:extLst>
          </p:cNvPr>
          <p:cNvSpPr txBox="1"/>
          <p:nvPr/>
        </p:nvSpPr>
        <p:spPr>
          <a:xfrm rot="20893030">
            <a:off x="3831238" y="2893067"/>
            <a:ext cx="42146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부자연스러움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E09310D-C5A0-4F53-BE10-E0E71CB16500}"/>
              </a:ext>
            </a:extLst>
          </p:cNvPr>
          <p:cNvSpPr/>
          <p:nvPr/>
        </p:nvSpPr>
        <p:spPr>
          <a:xfrm>
            <a:off x="2158510" y="4555044"/>
            <a:ext cx="567559" cy="5068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F60958E-8ECA-46B8-BE74-583F71D3FC7D}"/>
              </a:ext>
            </a:extLst>
          </p:cNvPr>
          <p:cNvSpPr/>
          <p:nvPr/>
        </p:nvSpPr>
        <p:spPr>
          <a:xfrm>
            <a:off x="3692855" y="4195043"/>
            <a:ext cx="1405238" cy="14490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73556E8-5BEE-41AB-AE9F-A2831B5D29AA}"/>
              </a:ext>
            </a:extLst>
          </p:cNvPr>
          <p:cNvSpPr/>
          <p:nvPr/>
        </p:nvSpPr>
        <p:spPr>
          <a:xfrm>
            <a:off x="9768689" y="3972910"/>
            <a:ext cx="955127" cy="9023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4956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u="sng" dirty="0">
                <a:hlinkClick r:id="rId3"/>
              </a:rPr>
              <a:t>http://news.khan.co.kr/kh_news/khan_art_view.html?art_id=201902131431001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1078848" y="1536589"/>
            <a:ext cx="975133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“</a:t>
            </a:r>
            <a:r>
              <a:rPr lang="ko-KR" altLang="en-US" sz="2800" b="1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자동</a:t>
            </a:r>
            <a:r>
              <a:rPr lang="en-US" altLang="ko-KR" sz="2800" b="1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 객체 식별 후 삭제된 부분을 주변배경에 맞게 채워 넣음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CD17BA-8D85-40B2-ACFF-3169C3A8D897}"/>
              </a:ext>
            </a:extLst>
          </p:cNvPr>
          <p:cNvSpPr txBox="1"/>
          <p:nvPr/>
        </p:nvSpPr>
        <p:spPr>
          <a:xfrm>
            <a:off x="1036087" y="277292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차별성</a:t>
            </a:r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BEBD6-874A-4412-95BE-FA971A559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" t="14590" r="3712" b="2771"/>
          <a:stretch/>
        </p:blipFill>
        <p:spPr>
          <a:xfrm>
            <a:off x="1443622" y="2292003"/>
            <a:ext cx="9304756" cy="33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22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CD17BA-8D85-40B2-ACFF-3169C3A8D897}"/>
              </a:ext>
            </a:extLst>
          </p:cNvPr>
          <p:cNvSpPr txBox="1"/>
          <p:nvPr/>
        </p:nvSpPr>
        <p:spPr>
          <a:xfrm>
            <a:off x="1036087" y="277292"/>
            <a:ext cx="5218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목표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34F6B4-D690-4506-9357-064ED9A6C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47" y="24963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4DBD4-FC8C-470F-BBFB-C0E12B1ED0E9}"/>
              </a:ext>
            </a:extLst>
          </p:cNvPr>
          <p:cNvSpPr txBox="1"/>
          <p:nvPr/>
        </p:nvSpPr>
        <p:spPr>
          <a:xfrm>
            <a:off x="576506" y="1628507"/>
            <a:ext cx="1086928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sz="3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선택한 이미지를 딥러닝</a:t>
            </a:r>
            <a:r>
              <a:rPr lang="en-US" altLang="ko-KR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(Image</a:t>
            </a:r>
            <a:r>
              <a:rPr lang="ko-KR" altLang="en-US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Detection</a:t>
            </a:r>
            <a:r>
              <a:rPr lang="en-US" altLang="ko-KR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통해</a:t>
            </a:r>
            <a:endParaRPr lang="en-US" altLang="ko-KR" sz="32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200" b="1" u="sng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 내의 원하지 않는 사람이나 사물을 선정</a:t>
            </a:r>
            <a:r>
              <a:rPr lang="ko-KR" altLang="en-US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함</a:t>
            </a:r>
            <a:r>
              <a:rPr lang="en-US" altLang="ko-KR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딥러닝</a:t>
            </a:r>
            <a:r>
              <a:rPr lang="en-US" altLang="ko-KR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(Image Inpainting)</a:t>
            </a:r>
            <a:r>
              <a:rPr lang="ko-KR" altLang="en-US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이용하여 </a:t>
            </a:r>
            <a:r>
              <a:rPr lang="ko-KR" altLang="en-US" sz="3200" b="1" u="sng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선정된 사람이나</a:t>
            </a:r>
            <a:endParaRPr lang="en-US" altLang="ko-KR" sz="3200" b="1" u="sng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3200" b="1" u="sng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사물을 삭제 및 보정하는 앱 서비스</a:t>
            </a:r>
            <a:r>
              <a:rPr lang="ko-KR" altLang="en-US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구현함</a:t>
            </a:r>
            <a:r>
              <a:rPr lang="en-US" altLang="ko-KR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08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CD17BA-8D85-40B2-ACFF-3169C3A8D897}"/>
              </a:ext>
            </a:extLst>
          </p:cNvPr>
          <p:cNvSpPr txBox="1"/>
          <p:nvPr/>
        </p:nvSpPr>
        <p:spPr>
          <a:xfrm>
            <a:off x="1036087" y="277292"/>
            <a:ext cx="5942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개요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참여 인력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0A5863A-9470-4A04-984F-A3F43F15AC5F}"/>
              </a:ext>
            </a:extLst>
          </p:cNvPr>
          <p:cNvGraphicFramePr>
            <a:graphicFrameLocks noGrp="1"/>
          </p:cNvGraphicFramePr>
          <p:nvPr/>
        </p:nvGraphicFramePr>
        <p:xfrm>
          <a:off x="1107397" y="1723230"/>
          <a:ext cx="9977205" cy="4362453"/>
        </p:xfrm>
        <a:graphic>
          <a:graphicData uri="http://schemas.openxmlformats.org/drawingml/2006/table">
            <a:tbl>
              <a:tblPr/>
              <a:tblGrid>
                <a:gridCol w="1065071">
                  <a:extLst>
                    <a:ext uri="{9D8B030D-6E8A-4147-A177-3AD203B41FA5}">
                      <a16:colId xmlns:a16="http://schemas.microsoft.com/office/drawing/2014/main" val="1794582150"/>
                    </a:ext>
                  </a:extLst>
                </a:gridCol>
                <a:gridCol w="1065071">
                  <a:extLst>
                    <a:ext uri="{9D8B030D-6E8A-4147-A177-3AD203B41FA5}">
                      <a16:colId xmlns:a16="http://schemas.microsoft.com/office/drawing/2014/main" val="3654823165"/>
                    </a:ext>
                  </a:extLst>
                </a:gridCol>
                <a:gridCol w="7847063">
                  <a:extLst>
                    <a:ext uri="{9D8B030D-6E8A-4147-A177-3AD203B41FA5}">
                      <a16:colId xmlns:a16="http://schemas.microsoft.com/office/drawing/2014/main" val="2614664220"/>
                    </a:ext>
                  </a:extLst>
                </a:gridCol>
              </a:tblGrid>
              <a:tr h="1038678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담 당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역할 및 상세 활동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44134"/>
                  </a:ext>
                </a:extLst>
              </a:tr>
              <a:tr h="474825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연수생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김경훈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딥러닝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(Image Segmentation)</a:t>
                      </a: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연구 및 개발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715477"/>
                  </a:ext>
                </a:extLst>
              </a:tr>
              <a:tr h="474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김동근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앱 및 서버 개발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, UI/UX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63426"/>
                  </a:ext>
                </a:extLst>
              </a:tr>
              <a:tr h="474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조인천</a:t>
                      </a:r>
                      <a:endParaRPr lang="ko-KR" altLang="en-US" sz="1800" baseline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딥러닝 연구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(Image Inpainting)</a:t>
                      </a: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및 개발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, </a:t>
                      </a: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프로젝트 관리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(PM)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36440"/>
                  </a:ext>
                </a:extLst>
              </a:tr>
              <a:tr h="474825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baseline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멘토</a:t>
                      </a:r>
                      <a:endParaRPr lang="ko-KR" altLang="en-US" sz="1800" baseline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한철규</a:t>
                      </a:r>
                      <a:endParaRPr lang="ko-KR" altLang="en-US" sz="1800" baseline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프로젝트 관리</a:t>
                      </a:r>
                      <a:r>
                        <a:rPr lang="en-US" altLang="ko-KR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, </a:t>
                      </a: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개발 가이드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95833"/>
                  </a:ext>
                </a:extLst>
              </a:tr>
              <a:tr h="474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이정하</a:t>
                      </a:r>
                      <a:endParaRPr lang="ko-KR" altLang="en-US" sz="1800" baseline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비즈니스 모델 설계 및 사업화 가이드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90091"/>
                  </a:ext>
                </a:extLst>
              </a:tr>
              <a:tr h="474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김명락</a:t>
                      </a:r>
                      <a:endParaRPr lang="ko-KR" altLang="en-US" sz="1800" baseline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딥러닝 모델 설계 관련 기술 자문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10060"/>
                  </a:ext>
                </a:extLst>
              </a:tr>
              <a:tr h="474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오재철</a:t>
                      </a:r>
                      <a:endParaRPr lang="ko-KR" altLang="en-US" sz="1800" baseline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기획 및 사업화 가이드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81098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A34F6B4-D690-4506-9357-064ED9A6C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47" y="24963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7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6174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주요 기술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딥러닝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(Image Detection)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0E3D8-F369-48EA-A062-74A17BA0EAF6}"/>
              </a:ext>
            </a:extLst>
          </p:cNvPr>
          <p:cNvSpPr txBox="1"/>
          <p:nvPr/>
        </p:nvSpPr>
        <p:spPr>
          <a:xfrm>
            <a:off x="1388328" y="5773654"/>
            <a:ext cx="401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Mask- RCNN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구조 </a:t>
            </a: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(RPN)</a:t>
            </a:r>
            <a:endParaRPr lang="ko-KR" altLang="en-US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905622-9952-4639-B806-DC53C4F5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26" y="998063"/>
            <a:ext cx="13505646" cy="49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50205792" descr="EMB000046405207">
            <a:extLst>
              <a:ext uri="{FF2B5EF4-FFF2-40B4-BE49-F238E27FC236}">
                <a16:creationId xmlns:a16="http://schemas.microsoft.com/office/drawing/2014/main" id="{B55FF8CA-24F8-41B5-BABB-A339BDB8C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26" y="1455264"/>
            <a:ext cx="4018282" cy="42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44A871-440A-455C-87B1-FAD8306CF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39" y="1491248"/>
            <a:ext cx="4145040" cy="41840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B82E12-8E6D-4738-A975-F56E5242FB31}"/>
              </a:ext>
            </a:extLst>
          </p:cNvPr>
          <p:cNvSpPr txBox="1"/>
          <p:nvPr/>
        </p:nvSpPr>
        <p:spPr>
          <a:xfrm>
            <a:off x="6858318" y="5784729"/>
            <a:ext cx="401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Mask- RCNN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구조 </a:t>
            </a: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(ResNet101)</a:t>
            </a:r>
            <a:endParaRPr lang="ko-KR" altLang="en-US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C8AF65-08C4-48A2-A80B-5336E6A0001B}"/>
              </a:ext>
            </a:extLst>
          </p:cNvPr>
          <p:cNvSpPr/>
          <p:nvPr/>
        </p:nvSpPr>
        <p:spPr>
          <a:xfrm>
            <a:off x="28180" y="6405566"/>
            <a:ext cx="8839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이미지 출처 </a:t>
            </a:r>
            <a:r>
              <a:rPr lang="en-US" altLang="ko-KR" sz="1000" dirty="0">
                <a:solidFill>
                  <a:schemeClr val="bg1"/>
                </a:solidFill>
              </a:rPr>
              <a:t>:</a:t>
            </a:r>
            <a:r>
              <a:rPr lang="en-US" altLang="ko-KR" sz="1000" u="sng" dirty="0">
                <a:hlinkClick r:id="rId5"/>
              </a:rPr>
              <a:t>https://m.blog.naver.com/</a:t>
            </a:r>
            <a:r>
              <a:rPr lang="en-US" altLang="ko-KR" sz="1000" u="sng" dirty="0" err="1">
                <a:hlinkClick r:id="rId5"/>
              </a:rPr>
              <a:t>PostView.nhn?blogId</a:t>
            </a:r>
            <a:r>
              <a:rPr lang="en-US" altLang="ko-KR" sz="1000" u="sng" dirty="0">
                <a:hlinkClick r:id="rId5"/>
              </a:rPr>
              <a:t>=</a:t>
            </a:r>
            <a:r>
              <a:rPr lang="en-US" altLang="ko-KR" sz="1000" u="sng" dirty="0" err="1">
                <a:hlinkClick r:id="rId5"/>
              </a:rPr>
              <a:t>laonple&amp;logNo</a:t>
            </a:r>
            <a:r>
              <a:rPr lang="en-US" altLang="ko-KR" sz="1000" u="sng" dirty="0">
                <a:hlinkClick r:id="rId5"/>
              </a:rPr>
              <a:t>=220764986252&amp;proxyReferer=https%3A%2F%2Fwww.google.com%2F</a:t>
            </a:r>
            <a:r>
              <a:rPr lang="en-US" altLang="ko-KR" sz="1000" dirty="0"/>
              <a:t>]</a:t>
            </a:r>
          </a:p>
          <a:p>
            <a:r>
              <a:rPr lang="en-US" altLang="ko-KR" sz="1000" u="sng" dirty="0">
                <a:hlinkClick r:id="rId6"/>
              </a:rPr>
              <a:t>https://medium.com/egen/region-proposal-network-rpn-backbone-of-faster-r-cnn-4a744a38d7f9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318312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-12077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6523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KoPub돋움체 Ligh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주요 기술 </a:t>
            </a:r>
            <a:r>
              <a:rPr lang="en-US" altLang="ko-KR" sz="2800" dirty="0">
                <a:solidFill>
                  <a:schemeClr val="bg1"/>
                </a:solidFill>
                <a:latin typeface="KoPub돋움체 Ligh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딥러닝</a:t>
            </a:r>
            <a:r>
              <a:rPr lang="en-US" altLang="ko-KR" sz="2800" dirty="0">
                <a:solidFill>
                  <a:schemeClr val="bg1"/>
                </a:solidFill>
                <a:latin typeface="KoPub돋움체 Light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(Image Inpainting)</a:t>
            </a:r>
            <a:endParaRPr lang="ko-KR" altLang="en-US" sz="2800" dirty="0">
              <a:solidFill>
                <a:schemeClr val="bg1"/>
              </a:solidFill>
              <a:latin typeface="KoPub돋움체 Light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u="sng" dirty="0">
                <a:solidFill>
                  <a:srgbClr val="0070C0"/>
                </a:solidFill>
              </a:rPr>
              <a:t>https://arxiv.org/abs/1806.03589</a:t>
            </a:r>
            <a:endParaRPr lang="en-US" altLang="ko-KR" sz="900" dirty="0">
              <a:solidFill>
                <a:srgbClr val="0070C0"/>
              </a:solidFill>
            </a:endParaRPr>
          </a:p>
          <a:p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1759789" y="5021687"/>
            <a:ext cx="9057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Wasserstein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GAN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이용하여 빈공간을 채움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477736A-F587-4E0E-A0C5-FA0F24A0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50" y="1111115"/>
            <a:ext cx="13932366" cy="695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48822160" descr="EMB000046405213">
            <a:extLst>
              <a:ext uri="{FF2B5EF4-FFF2-40B4-BE49-F238E27FC236}">
                <a16:creationId xmlns:a16="http://schemas.microsoft.com/office/drawing/2014/main" id="{CCDD5C5F-A8A0-4521-97C2-1B565685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11" y="1919350"/>
            <a:ext cx="8718757" cy="279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85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5248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주요 기술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 및 서버 개발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5305392-D5C1-44E5-9D1D-D901CE715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22" y="1332369"/>
            <a:ext cx="9667156" cy="464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059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2149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계획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8B8A80-F22B-481F-937A-EDFBE6DC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61" y="1155561"/>
            <a:ext cx="6792356" cy="55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9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7099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현황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셋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(Image Detection)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0E3D8-F369-48EA-A062-74A17BA0EAF6}"/>
              </a:ext>
            </a:extLst>
          </p:cNvPr>
          <p:cNvSpPr txBox="1"/>
          <p:nvPr/>
        </p:nvSpPr>
        <p:spPr>
          <a:xfrm>
            <a:off x="670515" y="1477249"/>
            <a:ext cx="171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셋</a:t>
            </a:r>
            <a:endParaRPr lang="ko-KR" altLang="en-US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905622-9952-4639-B806-DC53C4F5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26" y="998063"/>
            <a:ext cx="13505646" cy="49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C8AF65-08C4-48A2-A80B-5336E6A0001B}"/>
              </a:ext>
            </a:extLst>
          </p:cNvPr>
          <p:cNvSpPr/>
          <p:nvPr/>
        </p:nvSpPr>
        <p:spPr>
          <a:xfrm>
            <a:off x="48134" y="6554766"/>
            <a:ext cx="23823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이미지 출처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>
                <a:hlinkClick r:id="rId3"/>
              </a:rPr>
              <a:t>https://pixabay.com/ko/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2912A7-FFC0-4D4B-9C32-4771B099F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15" y="2086914"/>
            <a:ext cx="8237002" cy="4034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AF8C6C-340F-4063-AD6B-3D58B413969D}"/>
              </a:ext>
            </a:extLst>
          </p:cNvPr>
          <p:cNvSpPr txBox="1"/>
          <p:nvPr/>
        </p:nvSpPr>
        <p:spPr>
          <a:xfrm>
            <a:off x="8907517" y="3280893"/>
            <a:ext cx="292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ea typeface="KoPub돋움체 Light" panose="02020603020101020101"/>
              </a:rPr>
              <a:t>Pixabay</a:t>
            </a:r>
            <a:r>
              <a:rPr lang="ko-KR" altLang="en-US" sz="2400" dirty="0">
                <a:solidFill>
                  <a:schemeClr val="bg1"/>
                </a:solidFill>
                <a:ea typeface="KoPub돋움체 Light" panose="02020603020101020101"/>
              </a:rPr>
              <a:t>에서 필요한 </a:t>
            </a:r>
            <a:endParaRPr lang="en-US" altLang="ko-KR" sz="2400" dirty="0">
              <a:solidFill>
                <a:schemeClr val="bg1"/>
              </a:solidFill>
              <a:ea typeface="KoPub돋움체 Light" panose="02020603020101020101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ea typeface="KoPub돋움체 Light" panose="02020603020101020101"/>
              </a:rPr>
              <a:t>이미지 데이터 셋 수집</a:t>
            </a:r>
          </a:p>
        </p:txBody>
      </p:sp>
    </p:spTree>
    <p:extLst>
      <p:ext uri="{BB962C8B-B14F-4D97-AF65-F5344CB8AC3E}">
        <p14:creationId xmlns:p14="http://schemas.microsoft.com/office/powerpoint/2010/main" val="368768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-12077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7263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현황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셋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(Image Inpainting)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68B9436-A876-480F-9B1F-B45FC7ADC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285" y="1156911"/>
            <a:ext cx="10405932" cy="40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52800336" descr="EMB000046405218">
            <a:extLst>
              <a:ext uri="{FF2B5EF4-FFF2-40B4-BE49-F238E27FC236}">
                <a16:creationId xmlns:a16="http://schemas.microsoft.com/office/drawing/2014/main" id="{750A88BE-C835-467B-AF4F-49881116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9" y="1174871"/>
            <a:ext cx="5036179" cy="43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F08BC6B-46EF-4783-9038-F4401BFAF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502" y="1156910"/>
            <a:ext cx="12996591" cy="58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450205576" descr="EMB00004640521a">
            <a:extLst>
              <a:ext uri="{FF2B5EF4-FFF2-40B4-BE49-F238E27FC236}">
                <a16:creationId xmlns:a16="http://schemas.microsoft.com/office/drawing/2014/main" id="{8AFFD280-574C-42DE-AD91-AF4E70CC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48" y="1154586"/>
            <a:ext cx="5680841" cy="437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8457AB-929B-4638-8995-003B86FAB184}"/>
              </a:ext>
            </a:extLst>
          </p:cNvPr>
          <p:cNvSpPr txBox="1"/>
          <p:nvPr/>
        </p:nvSpPr>
        <p:spPr>
          <a:xfrm>
            <a:off x="1743771" y="5683129"/>
            <a:ext cx="916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a typeface="KoPub돋움체 Light" panose="02020603020101020101"/>
              </a:rPr>
              <a:t>구글의 랜드마크 데이터 셋 및 </a:t>
            </a:r>
            <a:r>
              <a:rPr lang="en-US" altLang="ko-KR" sz="2400" dirty="0">
                <a:solidFill>
                  <a:schemeClr val="bg1"/>
                </a:solidFill>
                <a:ea typeface="KoPub돋움체 Light" panose="02020603020101020101"/>
              </a:rPr>
              <a:t>MIT</a:t>
            </a:r>
            <a:r>
              <a:rPr lang="ko-KR" altLang="en-US" sz="2400" dirty="0">
                <a:solidFill>
                  <a:schemeClr val="bg1"/>
                </a:solidFill>
                <a:ea typeface="KoPub돋움체 Light" panose="02020603020101020101"/>
              </a:rPr>
              <a:t>의 </a:t>
            </a:r>
            <a:r>
              <a:rPr lang="en-US" altLang="ko-KR" sz="2400" dirty="0">
                <a:solidFill>
                  <a:schemeClr val="bg1"/>
                </a:solidFill>
                <a:ea typeface="KoPub돋움체 Light" panose="02020603020101020101"/>
              </a:rPr>
              <a:t>places2</a:t>
            </a:r>
            <a:r>
              <a:rPr lang="ko-KR" altLang="en-US" sz="2400" dirty="0">
                <a:solidFill>
                  <a:schemeClr val="bg1"/>
                </a:solidFill>
                <a:ea typeface="KoPub돋움체 Light" panose="02020603020101020101"/>
              </a:rPr>
              <a:t> 에서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57007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0066" y="1750238"/>
            <a:ext cx="2026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2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51573" y="1557746"/>
            <a:ext cx="43156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주제선정이유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차별성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프로젝트 개요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주요 기술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 계획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개발 현황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향후 계획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지적 사항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결과물 후속 활용 방안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/>
              </a:rPr>
              <a:t>사업화 방향</a:t>
            </a:r>
          </a:p>
        </p:txBody>
      </p:sp>
      <p:pic>
        <p:nvPicPr>
          <p:cNvPr id="26" name="그림 25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14FEBE3A-5709-4EAE-800B-D0DBD6F32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321535" y="1272473"/>
            <a:ext cx="1362664" cy="13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706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현황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적용 결과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(Image Detection)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pic>
        <p:nvPicPr>
          <p:cNvPr id="6" name="그림 5" descr="잔디, 하늘, 실외, 건물이(가) 표시된 사진&#10;&#10;자동 생성된 설명">
            <a:extLst>
              <a:ext uri="{FF2B5EF4-FFF2-40B4-BE49-F238E27FC236}">
                <a16:creationId xmlns:a16="http://schemas.microsoft.com/office/drawing/2014/main" id="{635E8095-8196-4588-9C79-12CA60E7E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" y="1954924"/>
            <a:ext cx="4796001" cy="3597001"/>
          </a:xfrm>
          <a:prstGeom prst="rect">
            <a:avLst/>
          </a:prstGeom>
        </p:spPr>
      </p:pic>
      <p:pic>
        <p:nvPicPr>
          <p:cNvPr id="8" name="그림 7" descr="잔디, 하늘, 실외, 건물이(가) 표시된 사진&#10;&#10;자동 생성된 설명">
            <a:extLst>
              <a:ext uri="{FF2B5EF4-FFF2-40B4-BE49-F238E27FC236}">
                <a16:creationId xmlns:a16="http://schemas.microsoft.com/office/drawing/2014/main" id="{9738CF1D-0D10-4E14-9FD5-D5010C342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39" y="1954924"/>
            <a:ext cx="4796001" cy="359700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724022F-3754-4835-B31F-596D58DBC418}"/>
              </a:ext>
            </a:extLst>
          </p:cNvPr>
          <p:cNvSpPr/>
          <p:nvPr/>
        </p:nvSpPr>
        <p:spPr>
          <a:xfrm>
            <a:off x="5796793" y="3489820"/>
            <a:ext cx="822121" cy="629174"/>
          </a:xfrm>
          <a:prstGeom prst="rightArrow">
            <a:avLst/>
          </a:prstGeom>
          <a:solidFill>
            <a:srgbClr val="E5203E"/>
          </a:solidFill>
          <a:ln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0E3D8-F369-48EA-A062-74A17BA0EAF6}"/>
              </a:ext>
            </a:extLst>
          </p:cNvPr>
          <p:cNvSpPr txBox="1"/>
          <p:nvPr/>
        </p:nvSpPr>
        <p:spPr>
          <a:xfrm>
            <a:off x="4079792" y="1326438"/>
            <a:ext cx="437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Mask- RCNN</a:t>
            </a:r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통해 객체 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D7A03-0F7E-40E2-A201-A5386529786A}"/>
              </a:ext>
            </a:extLst>
          </p:cNvPr>
          <p:cNvSpPr txBox="1"/>
          <p:nvPr/>
        </p:nvSpPr>
        <p:spPr>
          <a:xfrm>
            <a:off x="1396266" y="5823286"/>
            <a:ext cx="277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KoPub돋움체 Light" panose="02020603020101020101"/>
              </a:rPr>
              <a:t>Before</a:t>
            </a:r>
            <a:endParaRPr lang="ko-KR" altLang="en-US" sz="2400" dirty="0">
              <a:solidFill>
                <a:schemeClr val="bg1"/>
              </a:solidFill>
              <a:ea typeface="KoPub돋움체 Light" panose="0202060302010102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AF72D-1C48-4942-AB1C-2BC3A3D38C54}"/>
              </a:ext>
            </a:extLst>
          </p:cNvPr>
          <p:cNvSpPr txBox="1"/>
          <p:nvPr/>
        </p:nvSpPr>
        <p:spPr>
          <a:xfrm>
            <a:off x="7630668" y="5834915"/>
            <a:ext cx="277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KoPub돋움체 Light" panose="02020603020101020101"/>
              </a:rPr>
              <a:t>After</a:t>
            </a:r>
            <a:endParaRPr lang="ko-KR" altLang="en-US" sz="2400" dirty="0">
              <a:solidFill>
                <a:schemeClr val="bg1"/>
              </a:solidFill>
              <a:ea typeface="KoPub돋움체 Light" panose="02020603020101020101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6B1D68-DD9E-458B-8339-DF555388FED8}"/>
              </a:ext>
            </a:extLst>
          </p:cNvPr>
          <p:cNvSpPr/>
          <p:nvPr/>
        </p:nvSpPr>
        <p:spPr>
          <a:xfrm>
            <a:off x="2443" y="6577019"/>
            <a:ext cx="10854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en-US" altLang="ko-KR" sz="900" u="sng" dirty="0">
                <a:hlinkClick r:id="rId5"/>
              </a:rPr>
              <a:t>http://blog.naver.com/</a:t>
            </a:r>
            <a:r>
              <a:rPr lang="en-US" altLang="ko-KR" sz="900" u="sng" dirty="0" err="1">
                <a:hlinkClick r:id="rId5"/>
              </a:rPr>
              <a:t>PostView.nhn?blogId</a:t>
            </a:r>
            <a:r>
              <a:rPr lang="en-US" altLang="ko-KR" sz="900" u="sng" dirty="0">
                <a:hlinkClick r:id="rId5"/>
              </a:rPr>
              <a:t>=</a:t>
            </a:r>
            <a:r>
              <a:rPr lang="en-US" altLang="ko-KR" sz="900" u="sng" dirty="0" err="1">
                <a:hlinkClick r:id="rId5"/>
              </a:rPr>
              <a:t>jajuwayo&amp;logNo</a:t>
            </a:r>
            <a:r>
              <a:rPr lang="en-US" altLang="ko-KR" sz="900" u="sng" dirty="0">
                <a:hlinkClick r:id="rId5"/>
              </a:rPr>
              <a:t>=220659802005&amp;categoryNo=0&amp;parentCategoryNo=0&amp;viewDate=&amp;</a:t>
            </a:r>
            <a:r>
              <a:rPr lang="en-US" altLang="ko-KR" sz="900" u="sng" dirty="0" err="1">
                <a:hlinkClick r:id="rId5"/>
              </a:rPr>
              <a:t>currentPage</a:t>
            </a:r>
            <a:r>
              <a:rPr lang="en-US" altLang="ko-KR" sz="900" u="sng" dirty="0">
                <a:hlinkClick r:id="rId5"/>
              </a:rPr>
              <a:t>=1&amp;postListTopCurrentPage=1&amp;from=</a:t>
            </a:r>
            <a:r>
              <a:rPr lang="en-US" altLang="ko-KR" sz="900" u="sng" dirty="0" err="1">
                <a:hlinkClick r:id="rId5"/>
              </a:rPr>
              <a:t>postList</a:t>
            </a:r>
            <a:r>
              <a:rPr lang="en-US" altLang="ko-KR" sz="9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3440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7136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현황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적용 결과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(Image Inpainting)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64930-34B6-4288-82B7-FB40B8CF8617}"/>
              </a:ext>
            </a:extLst>
          </p:cNvPr>
          <p:cNvSpPr txBox="1"/>
          <p:nvPr/>
        </p:nvSpPr>
        <p:spPr>
          <a:xfrm>
            <a:off x="8034897" y="5495807"/>
            <a:ext cx="277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After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FE2ED-DDA4-4445-8623-12A0B5A9B32F}"/>
              </a:ext>
            </a:extLst>
          </p:cNvPr>
          <p:cNvSpPr txBox="1"/>
          <p:nvPr/>
        </p:nvSpPr>
        <p:spPr>
          <a:xfrm>
            <a:off x="1932294" y="5495808"/>
            <a:ext cx="277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Before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D1CDC-1F38-45B4-AECE-1F51A8AD5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1240" y="1618012"/>
            <a:ext cx="19669903" cy="74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64807048" descr="EMB000046405228">
            <a:extLst>
              <a:ext uri="{FF2B5EF4-FFF2-40B4-BE49-F238E27FC236}">
                <a16:creationId xmlns:a16="http://schemas.microsoft.com/office/drawing/2014/main" id="{F1C21B8C-AF2F-4FF1-B27A-68461BBE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1" y="2075212"/>
            <a:ext cx="4320753" cy="32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FE04D67C-08DE-47BC-93F7-8448627D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257" y="1764950"/>
            <a:ext cx="20407985" cy="6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9" name="_x464809280" descr="EMB00004640522a">
            <a:extLst>
              <a:ext uri="{FF2B5EF4-FFF2-40B4-BE49-F238E27FC236}">
                <a16:creationId xmlns:a16="http://schemas.microsoft.com/office/drawing/2014/main" id="{74A33398-1E69-48BE-91B4-84B6117B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23" y="2075212"/>
            <a:ext cx="4320753" cy="32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CD45801-00F4-4BFE-BF20-6D0AFDBAF85E}"/>
              </a:ext>
            </a:extLst>
          </p:cNvPr>
          <p:cNvSpPr/>
          <p:nvPr/>
        </p:nvSpPr>
        <p:spPr>
          <a:xfrm>
            <a:off x="6011148" y="3429000"/>
            <a:ext cx="822121" cy="629174"/>
          </a:xfrm>
          <a:prstGeom prst="rightArrow">
            <a:avLst/>
          </a:prstGeom>
          <a:solidFill>
            <a:srgbClr val="E5203E"/>
          </a:solidFill>
          <a:ln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57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7136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현황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적용 결과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(Image Inpainting)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CFE2ED-DDA4-4445-8623-12A0B5A9B32F}"/>
              </a:ext>
            </a:extLst>
          </p:cNvPr>
          <p:cNvSpPr txBox="1"/>
          <p:nvPr/>
        </p:nvSpPr>
        <p:spPr>
          <a:xfrm>
            <a:off x="1932294" y="5495808"/>
            <a:ext cx="277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Before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D1CDC-1F38-45B4-AECE-1F51A8AD5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1240" y="1618012"/>
            <a:ext cx="19669903" cy="748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64807048" descr="EMB000046405228">
            <a:extLst>
              <a:ext uri="{FF2B5EF4-FFF2-40B4-BE49-F238E27FC236}">
                <a16:creationId xmlns:a16="http://schemas.microsoft.com/office/drawing/2014/main" id="{F1C21B8C-AF2F-4FF1-B27A-68461BBE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1" y="2075212"/>
            <a:ext cx="4320753" cy="32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FE04D67C-08DE-47BC-93F7-8448627D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257" y="1764950"/>
            <a:ext cx="20407985" cy="6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CD45801-00F4-4BFE-BF20-6D0AFDBAF85E}"/>
              </a:ext>
            </a:extLst>
          </p:cNvPr>
          <p:cNvSpPr/>
          <p:nvPr/>
        </p:nvSpPr>
        <p:spPr>
          <a:xfrm>
            <a:off x="6011148" y="3429000"/>
            <a:ext cx="822121" cy="629174"/>
          </a:xfrm>
          <a:prstGeom prst="rightArrow">
            <a:avLst/>
          </a:prstGeom>
          <a:solidFill>
            <a:srgbClr val="E5203E"/>
          </a:solidFill>
          <a:ln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2FE9FF-A015-4867-BFFB-E08652E2D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3904" y="1618012"/>
            <a:ext cx="23335712" cy="78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65172240" descr="EMB000046405241">
            <a:extLst>
              <a:ext uri="{FF2B5EF4-FFF2-40B4-BE49-F238E27FC236}">
                <a16:creationId xmlns:a16="http://schemas.microsoft.com/office/drawing/2014/main" id="{7F147153-FBEA-4D08-B0CD-FFE48BFF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23" y="2074553"/>
            <a:ext cx="4320753" cy="324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553824-2F81-495F-985E-308754FF0350}"/>
              </a:ext>
            </a:extLst>
          </p:cNvPr>
          <p:cNvSpPr txBox="1"/>
          <p:nvPr/>
        </p:nvSpPr>
        <p:spPr>
          <a:xfrm>
            <a:off x="8034897" y="5495807"/>
            <a:ext cx="277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After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91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427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현황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 및 서버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6F7159-01F4-4354-92D6-5D8575DB4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3" y="1625150"/>
            <a:ext cx="2501854" cy="444774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84B5C2B-A405-4438-8280-62C69E94CB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78" y="1547624"/>
            <a:ext cx="2687308" cy="4447741"/>
          </a:xfrm>
          <a:prstGeom prst="rect">
            <a:avLst/>
          </a:prstGeom>
        </p:spPr>
      </p:pic>
      <p:pic>
        <p:nvPicPr>
          <p:cNvPr id="3" name="그림 2" descr="실내, 벽, 바닥, 건물이(가) 표시된 사진&#10;&#10;자동 생성된 설명">
            <a:extLst>
              <a:ext uri="{FF2B5EF4-FFF2-40B4-BE49-F238E27FC236}">
                <a16:creationId xmlns:a16="http://schemas.microsoft.com/office/drawing/2014/main" id="{3FE3EB0E-1746-4BA2-BD7C-229DE40895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347" y="1586386"/>
            <a:ext cx="2687308" cy="452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11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현황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학습 노력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7EC09BB-7C57-44CA-AA1B-7C05B332E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87696"/>
              </p:ext>
            </p:extLst>
          </p:nvPr>
        </p:nvGraphicFramePr>
        <p:xfrm>
          <a:off x="1107397" y="2211961"/>
          <a:ext cx="9977205" cy="2827388"/>
        </p:xfrm>
        <a:graphic>
          <a:graphicData uri="http://schemas.openxmlformats.org/drawingml/2006/table">
            <a:tbl>
              <a:tblPr/>
              <a:tblGrid>
                <a:gridCol w="1065071">
                  <a:extLst>
                    <a:ext uri="{9D8B030D-6E8A-4147-A177-3AD203B41FA5}">
                      <a16:colId xmlns:a16="http://schemas.microsoft.com/office/drawing/2014/main" val="1794582150"/>
                    </a:ext>
                  </a:extLst>
                </a:gridCol>
                <a:gridCol w="1065071">
                  <a:extLst>
                    <a:ext uri="{9D8B030D-6E8A-4147-A177-3AD203B41FA5}">
                      <a16:colId xmlns:a16="http://schemas.microsoft.com/office/drawing/2014/main" val="3654823165"/>
                    </a:ext>
                  </a:extLst>
                </a:gridCol>
                <a:gridCol w="7847063">
                  <a:extLst>
                    <a:ext uri="{9D8B030D-6E8A-4147-A177-3AD203B41FA5}">
                      <a16:colId xmlns:a16="http://schemas.microsoft.com/office/drawing/2014/main" val="2614664220"/>
                    </a:ext>
                  </a:extLst>
                </a:gridCol>
              </a:tblGrid>
              <a:tr h="988439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담 당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기술 습득 노력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44134"/>
                  </a:ext>
                </a:extLst>
              </a:tr>
              <a:tr h="612983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연수생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김경훈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딥러닝 강의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온라인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소스 코드 참조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입력 데이터 전처리를 연구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715477"/>
                  </a:ext>
                </a:extLst>
              </a:tr>
              <a:tr h="612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김동근</a:t>
                      </a:r>
                      <a:endParaRPr lang="ko-KR" altLang="en-US" sz="1800" baseline="0" dirty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안드로이드 앱 강의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온라인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구글링과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예제 직접 작성 및 실행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63426"/>
                  </a:ext>
                </a:extLst>
              </a:tr>
              <a:tr h="6129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baseline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조인천</a:t>
                      </a:r>
                      <a:endParaRPr lang="ko-KR" altLang="en-US" sz="1800" baseline="0">
                        <a:effectLst/>
                        <a:ea typeface="KoPub돋움체 Light" panose="00000300000000000000" pitchFamily="2" charset="-127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0000300000000000000"/>
                          <a:cs typeface="+mn-cs"/>
                        </a:rPr>
                        <a:t>딥러닝 강의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0000300000000000000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0000300000000000000"/>
                          <a:cs typeface="+mn-cs"/>
                        </a:rPr>
                        <a:t>온라인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0000300000000000000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0000300000000000000"/>
                          <a:cs typeface="+mn-cs"/>
                        </a:rPr>
                        <a:t>오프라인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0000300000000000000"/>
                          <a:cs typeface="+mn-cs"/>
                        </a:rPr>
                        <a:t>) ,GitHub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0000300000000000000"/>
                          <a:cs typeface="+mn-cs"/>
                        </a:rPr>
                        <a:t>소스 코드 참조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36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188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5840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현황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문제점 및 해결방안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7EC09BB-7C57-44CA-AA1B-7C05B332E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86553"/>
              </p:ext>
            </p:extLst>
          </p:nvPr>
        </p:nvGraphicFramePr>
        <p:xfrm>
          <a:off x="974112" y="1817823"/>
          <a:ext cx="10243775" cy="4061279"/>
        </p:xfrm>
        <a:graphic>
          <a:graphicData uri="http://schemas.openxmlformats.org/drawingml/2006/table">
            <a:tbl>
              <a:tblPr/>
              <a:tblGrid>
                <a:gridCol w="2187055">
                  <a:extLst>
                    <a:ext uri="{9D8B030D-6E8A-4147-A177-3AD203B41FA5}">
                      <a16:colId xmlns:a16="http://schemas.microsoft.com/office/drawing/2014/main" val="1794582150"/>
                    </a:ext>
                  </a:extLst>
                </a:gridCol>
                <a:gridCol w="8056720">
                  <a:extLst>
                    <a:ext uri="{9D8B030D-6E8A-4147-A177-3AD203B41FA5}">
                      <a16:colId xmlns:a16="http://schemas.microsoft.com/office/drawing/2014/main" val="2614664220"/>
                    </a:ext>
                  </a:extLst>
                </a:gridCol>
              </a:tblGrid>
              <a:tr h="123291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2020603020101020101"/>
                        </a:rPr>
                        <a:t>구분</a:t>
                      </a:r>
                      <a:endParaRPr lang="ko-KR" altLang="en-US" sz="1800" baseline="0" dirty="0">
                        <a:effectLst/>
                        <a:ea typeface="KoPub돋움체 Light" panose="02020603020101020101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aseline="0" dirty="0">
                          <a:effectLst/>
                          <a:ea typeface="KoPub돋움체 Light" panose="02020603020101020101"/>
                        </a:rPr>
                        <a:t>문제점 및 해결 방안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44134"/>
                  </a:ext>
                </a:extLst>
              </a:tr>
              <a:tr h="114688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2020603020101020101"/>
                        </a:rPr>
                        <a:t>관리 측면</a:t>
                      </a:r>
                      <a:endParaRPr lang="ko-KR" altLang="en-US" sz="1800" baseline="0" dirty="0">
                        <a:effectLst/>
                        <a:ea typeface="KoPub돋움체 Light" panose="02020603020101020101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초기 계획과 달리 늦어지면서 진행이 늦어져 일정 계획을 수정해야 했음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KoPub돋움체 Light" panose="02020603020101020101"/>
                        <a:cs typeface="+mn-cs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715477"/>
                  </a:ext>
                </a:extLst>
              </a:tr>
              <a:tr h="114688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baseline="0" dirty="0">
                          <a:effectLst/>
                          <a:ea typeface="KoPub돋움체 Light" panose="02020603020101020101"/>
                        </a:rPr>
                        <a:t>개발 측면</a:t>
                      </a: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Image Detection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에서 학습시킬 때 모델과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Annotation Tool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과의 호한성 문제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KoPub돋움체 Light" panose="02020603020101020101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 -&gt;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모든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Tool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을 다 사용해 보며 맞는 버전 찾음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KoPub돋움체 Light" panose="02020603020101020101"/>
                        <a:cs typeface="+mn-cs"/>
                      </a:endParaRPr>
                    </a:p>
                    <a:p>
                      <a:pPr fontAlgn="base" latinLnBrk="1"/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KoPub돋움체 Light" panose="02020603020101020101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서버와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App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간의 데이터 통신 구현에 어려움을 겪었음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.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-&gt; retrofit2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KoPub돋움체 Light" panose="02020603020101020101"/>
                          <a:cs typeface="+mn-cs"/>
                        </a:rPr>
                        <a:t>라는 통신 라이브러리를 사용함으로 해결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KoPub돋움체 Light" panose="02020603020101020101"/>
                        <a:cs typeface="+mn-cs"/>
                      </a:endParaRPr>
                    </a:p>
                    <a:p>
                      <a:pPr fontAlgn="base" latinLnBrk="1"/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KoPub돋움체 Light" panose="02020603020101020101"/>
                        <a:cs typeface="+mn-cs"/>
                      </a:endParaRPr>
                    </a:p>
                  </a:txBody>
                  <a:tcPr marL="64770" marR="64770" marT="17780" marB="1778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374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995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-120769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706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계획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잔여 개발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(Image Detection)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10879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::</a:t>
            </a:r>
            <a:r>
              <a:rPr lang="en-US" altLang="ko-KR" sz="900" u="sng" dirty="0">
                <a:hlinkClick r:id="rId3"/>
              </a:rPr>
              <a:t>http://blog.naver.com/PostView.nhn?blogId=jajuwayo&amp;logNo=220659802005&amp;categoryNo=0&amp;parentCategoryNo=0&amp;viewDate=&amp;currentPage=1&amp;postListTopCurrentPage=1&amp;from=postList</a:t>
            </a:r>
            <a:r>
              <a:rPr lang="en-US" altLang="ko-KR" sz="900" dirty="0"/>
              <a:t>]</a:t>
            </a:r>
          </a:p>
        </p:txBody>
      </p:sp>
      <p:pic>
        <p:nvPicPr>
          <p:cNvPr id="8" name="그림 7" descr="잔디, 하늘, 실외, 건물이(가) 표시된 사진&#10;&#10;자동 생성된 설명">
            <a:extLst>
              <a:ext uri="{FF2B5EF4-FFF2-40B4-BE49-F238E27FC236}">
                <a16:creationId xmlns:a16="http://schemas.microsoft.com/office/drawing/2014/main" id="{916562C4-5CEC-44AE-A08B-CE32BC564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7" y="1072406"/>
            <a:ext cx="7027524" cy="5270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CC3E8-FD1E-4B80-8234-6E5164F275E7}"/>
              </a:ext>
            </a:extLst>
          </p:cNvPr>
          <p:cNvSpPr txBox="1"/>
          <p:nvPr/>
        </p:nvSpPr>
        <p:spPr>
          <a:xfrm>
            <a:off x="8323052" y="1464722"/>
            <a:ext cx="2924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a typeface="KoPub돋움체 Light" panose="02020603020101020101"/>
              </a:rPr>
              <a:t>멀리 있는 사람 사람의 끝 부분</a:t>
            </a:r>
            <a:endParaRPr lang="en-US" altLang="ko-KR" sz="2800" dirty="0">
              <a:solidFill>
                <a:schemeClr val="bg1"/>
              </a:solidFill>
              <a:ea typeface="KoPub돋움체 Light" panose="02020603020101020101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ea typeface="KoPub돋움체 Light" panose="02020603020101020101"/>
              </a:rPr>
              <a:t>인식률 저조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E7E58EE-203D-4413-A06A-4F260B3B7669}"/>
              </a:ext>
            </a:extLst>
          </p:cNvPr>
          <p:cNvSpPr/>
          <p:nvPr/>
        </p:nvSpPr>
        <p:spPr>
          <a:xfrm>
            <a:off x="9204406" y="3470214"/>
            <a:ext cx="1040524" cy="1200329"/>
          </a:xfrm>
          <a:prstGeom prst="downArrow">
            <a:avLst/>
          </a:prstGeom>
          <a:solidFill>
            <a:srgbClr val="E5203E"/>
          </a:solidFill>
          <a:ln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F03F3-500F-40D2-8338-DCE7709D1056}"/>
              </a:ext>
            </a:extLst>
          </p:cNvPr>
          <p:cNvSpPr txBox="1"/>
          <p:nvPr/>
        </p:nvSpPr>
        <p:spPr>
          <a:xfrm>
            <a:off x="7870784" y="5197615"/>
            <a:ext cx="382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a typeface="KoPub돋움체 Light" panose="02020603020101020101"/>
              </a:rPr>
              <a:t>성능 개선</a:t>
            </a:r>
            <a:r>
              <a:rPr lang="en-US" altLang="ko-KR" sz="2400" dirty="0">
                <a:solidFill>
                  <a:schemeClr val="bg1"/>
                </a:solidFill>
                <a:ea typeface="KoPub돋움체 Light" panose="02020603020101020101"/>
              </a:rPr>
              <a:t>(~9</a:t>
            </a:r>
            <a:r>
              <a:rPr lang="ko-KR" altLang="en-US" sz="2400" dirty="0">
                <a:solidFill>
                  <a:schemeClr val="bg1"/>
                </a:solidFill>
                <a:ea typeface="KoPub돋움체 Light" panose="02020603020101020101"/>
              </a:rPr>
              <a:t>월 중순 이내</a:t>
            </a:r>
            <a:r>
              <a:rPr lang="en-US" altLang="ko-KR" sz="2400" dirty="0">
                <a:solidFill>
                  <a:schemeClr val="bg1"/>
                </a:solidFill>
                <a:ea typeface="KoPub돋움체 Light" panose="02020603020101020101"/>
              </a:rPr>
              <a:t>)</a:t>
            </a:r>
            <a:endParaRPr lang="ko-KR" altLang="en-US" sz="2400" dirty="0">
              <a:solidFill>
                <a:schemeClr val="bg1"/>
              </a:solidFill>
              <a:ea typeface="KoPub돋움체 Light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50795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-120769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7136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계획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잔여 개발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(Image Inpainting)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5218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en-US" altLang="ko-KR" sz="900" dirty="0">
                <a:solidFill>
                  <a:srgbClr val="0070C0"/>
                </a:solidFill>
              </a:rPr>
              <a:t>:</a:t>
            </a:r>
            <a:r>
              <a:rPr lang="en-US" altLang="ko-KR" sz="900" dirty="0">
                <a:hlinkClick r:id="rId3"/>
              </a:rPr>
              <a:t>http://korean.visitseoul.net/attractions/%EA%B2%BD%EB%B3%B5%EA%B6%81_/72</a:t>
            </a:r>
            <a:endParaRPr lang="en-US" altLang="ko-KR" sz="9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C3E8-FD1E-4B80-8234-6E5164F275E7}"/>
              </a:ext>
            </a:extLst>
          </p:cNvPr>
          <p:cNvSpPr txBox="1"/>
          <p:nvPr/>
        </p:nvSpPr>
        <p:spPr>
          <a:xfrm>
            <a:off x="7214716" y="1361255"/>
            <a:ext cx="4751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ea typeface="KoPub돋움체 Light" panose="02020603020101020101"/>
              </a:rPr>
              <a:t>랜드 마크 선정 후 모델 학습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F03F3-500F-40D2-8338-DCE7709D1056}"/>
              </a:ext>
            </a:extLst>
          </p:cNvPr>
          <p:cNvSpPr txBox="1"/>
          <p:nvPr/>
        </p:nvSpPr>
        <p:spPr>
          <a:xfrm>
            <a:off x="7538796" y="4856972"/>
            <a:ext cx="382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ea typeface="KoPub돋움체 Light" panose="02020603020101020101"/>
              </a:rPr>
              <a:t>모델 완성</a:t>
            </a:r>
            <a:r>
              <a:rPr lang="en-US" altLang="ko-KR" sz="2800" dirty="0">
                <a:solidFill>
                  <a:schemeClr val="bg1"/>
                </a:solidFill>
                <a:ea typeface="KoPub돋움체 Light" panose="02020603020101020101"/>
              </a:rPr>
              <a:t>( ~ 10</a:t>
            </a:r>
            <a:r>
              <a:rPr lang="ko-KR" altLang="en-US" sz="2800" dirty="0">
                <a:solidFill>
                  <a:schemeClr val="bg1"/>
                </a:solidFill>
                <a:ea typeface="KoPub돋움체 Light" panose="02020603020101020101"/>
              </a:rPr>
              <a:t>월초</a:t>
            </a:r>
            <a:r>
              <a:rPr lang="en-US" altLang="ko-KR" sz="2800" dirty="0">
                <a:solidFill>
                  <a:schemeClr val="bg1"/>
                </a:solidFill>
                <a:ea typeface="KoPub돋움체 Light" panose="02020603020101020101"/>
              </a:rPr>
              <a:t>)</a:t>
            </a:r>
            <a:endParaRPr lang="ko-KR" altLang="en-US" sz="2800" dirty="0">
              <a:solidFill>
                <a:schemeClr val="bg1"/>
              </a:solidFill>
              <a:ea typeface="KoPub돋움체 Light" panose="02020603020101020101"/>
            </a:endParaRPr>
          </a:p>
        </p:txBody>
      </p:sp>
      <p:pic>
        <p:nvPicPr>
          <p:cNvPr id="5" name="그림 4" descr="하늘, 실외, 건물, 예배공간이(가) 표시된 사진&#10;&#10;자동 생성된 설명">
            <a:extLst>
              <a:ext uri="{FF2B5EF4-FFF2-40B4-BE49-F238E27FC236}">
                <a16:creationId xmlns:a16="http://schemas.microsoft.com/office/drawing/2014/main" id="{77BA0D23-CFEC-4B71-AC87-70FF316BF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3" y="1350662"/>
            <a:ext cx="6370049" cy="4550035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7803C11-882D-4B83-A347-59D31AB5378C}"/>
              </a:ext>
            </a:extLst>
          </p:cNvPr>
          <p:cNvSpPr/>
          <p:nvPr/>
        </p:nvSpPr>
        <p:spPr>
          <a:xfrm>
            <a:off x="9070109" y="3113983"/>
            <a:ext cx="1040524" cy="1200329"/>
          </a:xfrm>
          <a:prstGeom prst="downArrow">
            <a:avLst/>
          </a:prstGeom>
          <a:solidFill>
            <a:srgbClr val="E5203E"/>
          </a:solidFill>
          <a:ln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05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-120769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427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계획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 및 서버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24721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en-US" altLang="ko-KR" sz="900" dirty="0">
                <a:solidFill>
                  <a:srgbClr val="0070C0"/>
                </a:solidFill>
              </a:rPr>
              <a:t>:</a:t>
            </a:r>
            <a:r>
              <a:rPr lang="en-US" altLang="ko-KR" sz="900" dirty="0">
                <a:hlinkClick r:id="rId3"/>
              </a:rPr>
              <a:t>https://kmong.com/gig/68043</a:t>
            </a:r>
            <a:endParaRPr lang="en-US" altLang="ko-KR" sz="9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C3E8-FD1E-4B80-8234-6E5164F275E7}"/>
              </a:ext>
            </a:extLst>
          </p:cNvPr>
          <p:cNvSpPr txBox="1"/>
          <p:nvPr/>
        </p:nvSpPr>
        <p:spPr>
          <a:xfrm>
            <a:off x="7214717" y="2952878"/>
            <a:ext cx="4751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ea typeface="KoPub돋움체 Light" panose="02020603020101020101"/>
              </a:rPr>
              <a:t>앱 테스팅 및 </a:t>
            </a:r>
            <a:endParaRPr lang="en-US" altLang="ko-KR" sz="4400" dirty="0">
              <a:solidFill>
                <a:schemeClr val="bg1"/>
              </a:solidFill>
              <a:ea typeface="KoPub돋움체 Light" panose="02020603020101020101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ea typeface="KoPub돋움체 Light" panose="02020603020101020101"/>
              </a:rPr>
              <a:t>디자인 외주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C55226-D836-416A-AC75-C8D643BAC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46" y="1361255"/>
            <a:ext cx="622069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08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기획심의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지적 사항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441434" y="2091966"/>
            <a:ext cx="1106755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P1.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기존의 유사한 앱이 존재함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따라서 더욱 완성도 높은 앱의 개발 요구</a:t>
            </a:r>
            <a:endParaRPr lang="en-US" altLang="ko-KR" sz="24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A24BC-D3D7-4F8F-AC43-4E3E604AB148}"/>
              </a:ext>
            </a:extLst>
          </p:cNvPr>
          <p:cNvSpPr txBox="1"/>
          <p:nvPr/>
        </p:nvSpPr>
        <p:spPr>
          <a:xfrm>
            <a:off x="-441290" y="3128855"/>
            <a:ext cx="1135985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P2. Deep Learning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대한 기본 지식 부족으로 인한 노력 필요</a:t>
            </a:r>
            <a:endParaRPr lang="en-US" altLang="ko-KR" sz="24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FF56A-731E-4307-B9B5-3AF308A343DD}"/>
              </a:ext>
            </a:extLst>
          </p:cNvPr>
          <p:cNvSpPr txBox="1"/>
          <p:nvPr/>
        </p:nvSpPr>
        <p:spPr>
          <a:xfrm>
            <a:off x="-1182269" y="4165744"/>
            <a:ext cx="1135985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P3.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부분적 개발이 필요하다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일정에 보완이 필요함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B0F853-0A2C-49FD-9C2F-B487F44F3120}"/>
              </a:ext>
            </a:extLst>
          </p:cNvPr>
          <p:cNvSpPr txBox="1"/>
          <p:nvPr/>
        </p:nvSpPr>
        <p:spPr>
          <a:xfrm>
            <a:off x="-1257770" y="5202633"/>
            <a:ext cx="10177585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P4. APP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등록 이후 관리 방안이 부족하다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721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606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주제 선정 이유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추진 배경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30764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u="sng" dirty="0">
                <a:hlinkClick r:id="rId3"/>
              </a:rPr>
              <a:t>https://ko.lab.appa.pe/2019-03/soda.html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8021053" y="1747505"/>
            <a:ext cx="3629146" cy="312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2020603020101020101"/>
              </a:rPr>
              <a:t>인스타그램 사용 현황</a:t>
            </a:r>
            <a:endParaRPr lang="en-US" altLang="ko-KR" sz="3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2020603020101020101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ea typeface="KoPub돋움체 Light" panose="02020603020101020101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ea typeface="KoPub돋움체 Light" panose="0202060302010102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Light" panose="02020603020101020101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Light" panose="02020603020101020101"/>
              </a:rPr>
              <a:t>사진 문화 현상</a:t>
            </a:r>
            <a:r>
              <a:rPr lang="en-US" altLang="ko-KR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Light" panose="02020603020101020101"/>
              </a:rPr>
              <a:t>”</a:t>
            </a:r>
            <a:endParaRPr lang="ko-KR" altLang="en-US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Light" panose="0202060302010102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64930-34B6-4288-82B7-FB40B8CF8617}"/>
              </a:ext>
            </a:extLst>
          </p:cNvPr>
          <p:cNvSpPr txBox="1"/>
          <p:nvPr/>
        </p:nvSpPr>
        <p:spPr>
          <a:xfrm>
            <a:off x="2364942" y="5859897"/>
            <a:ext cx="35750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인스타그램 </a:t>
            </a:r>
            <a:r>
              <a:rPr lang="en-US" altLang="ko-KR" sz="1000" dirty="0">
                <a:solidFill>
                  <a:schemeClr val="bg1"/>
                </a:solidFill>
              </a:rPr>
              <a:t>MAU(Monthly Active User </a:t>
            </a:r>
            <a:r>
              <a:rPr lang="ko-KR" altLang="en-US" sz="1000" dirty="0">
                <a:solidFill>
                  <a:schemeClr val="bg1"/>
                </a:solidFill>
              </a:rPr>
              <a:t>월간 순수 이용자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C74A45-3C53-4464-89DC-3A12C008616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90187" y="1950894"/>
            <a:ext cx="6124529" cy="390388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E79F378B-55E3-4E33-A782-9049207DA075}"/>
              </a:ext>
            </a:extLst>
          </p:cNvPr>
          <p:cNvSpPr/>
          <p:nvPr/>
        </p:nvSpPr>
        <p:spPr>
          <a:xfrm>
            <a:off x="9557150" y="3309791"/>
            <a:ext cx="556952" cy="68995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335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기획심의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지적 사항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_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반영 결과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477369" y="1332369"/>
            <a:ext cx="1106755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P1.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기존의 유사한 앱이 존재함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따라서 더욱 완성도 높은 앱의 개발 요구</a:t>
            </a:r>
            <a:endParaRPr lang="en-US" altLang="ko-KR" sz="24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0AE7A-E070-415B-B30B-3105FA5C29B1}"/>
              </a:ext>
            </a:extLst>
          </p:cNvPr>
          <p:cNvSpPr txBox="1"/>
          <p:nvPr/>
        </p:nvSpPr>
        <p:spPr>
          <a:xfrm>
            <a:off x="149138" y="2083659"/>
            <a:ext cx="1106755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A.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새로운 알고리즘을 도입해 이미지 처리의 완성도를 상승 시킴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6FB75-64A4-4F20-A2EA-5A09C1763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709" y="2935917"/>
            <a:ext cx="2964581" cy="3390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5187E7-E4F6-41E9-BD09-ED30D1E6554C}"/>
              </a:ext>
            </a:extLst>
          </p:cNvPr>
          <p:cNvSpPr txBox="1"/>
          <p:nvPr/>
        </p:nvSpPr>
        <p:spPr>
          <a:xfrm>
            <a:off x="149138" y="6529136"/>
            <a:ext cx="99245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en-US" altLang="ko-KR" sz="900" dirty="0">
                <a:hlinkClick r:id="rId4"/>
              </a:rPr>
              <a:t>http://www.cookiebebe.com/shop/shopdetail.html?branduid=52017&amp;xcode=056&amp;mcode=002&amp;scode=002&amp;type=Y&amp;sort=manual&amp;cur_code=056002&amp;GfDT=bmh%2FW11F</a:t>
            </a:r>
            <a:endParaRPr lang="en-US" altLang="ko-KR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49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기획심의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지적 사항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_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반영 결과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-169017" y="1302761"/>
            <a:ext cx="1106755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P2. Deep Learning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대한 기본 지식 부족으로 인한 노력 필요</a:t>
            </a:r>
            <a:endParaRPr lang="en-US" altLang="ko-KR" sz="24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783AF9-F028-4B1F-8592-F61BE75AAC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0188" y="2352829"/>
            <a:ext cx="5704751" cy="317280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8E91AD7-1888-43E0-9234-7D8DED3A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190" y="1907335"/>
            <a:ext cx="7844441" cy="209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EEE6A9-616A-43D6-9979-E32AF0F09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503" y="3429000"/>
            <a:ext cx="4130564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기획심의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지적 사항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_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반영 결과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-1272603" y="1328801"/>
            <a:ext cx="1106755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P3.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부분적 개발이 필요하다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일정에 보완이 필요함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DE0E4-65BC-4974-8C23-412E5902B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3" y="2177491"/>
            <a:ext cx="5723920" cy="4026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F793D-EB76-42C3-87FE-97F85DD1191C}"/>
              </a:ext>
            </a:extLst>
          </p:cNvPr>
          <p:cNvSpPr txBox="1"/>
          <p:nvPr/>
        </p:nvSpPr>
        <p:spPr>
          <a:xfrm>
            <a:off x="6305171" y="2874050"/>
            <a:ext cx="5723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ea typeface="KoPub돋움체 Light" panose="00000300000000000000"/>
              </a:rPr>
              <a:t>서울의 랜드마크를 선정 후</a:t>
            </a:r>
            <a:endParaRPr lang="en-US" altLang="ko-KR" sz="3600" dirty="0">
              <a:solidFill>
                <a:schemeClr val="bg1"/>
              </a:solidFill>
              <a:ea typeface="KoPub돋움체 Light" panose="00000300000000000000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ea typeface="KoPub돋움체 Light" panose="00000300000000000000"/>
              </a:rPr>
              <a:t>그에 맞는 데이터만을 학습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BF90E-625F-4259-9821-F2EDFCCB0364}"/>
              </a:ext>
            </a:extLst>
          </p:cNvPr>
          <p:cNvSpPr txBox="1"/>
          <p:nvPr/>
        </p:nvSpPr>
        <p:spPr>
          <a:xfrm>
            <a:off x="149138" y="6468950"/>
            <a:ext cx="117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en-US" altLang="ko-KR" sz="900" dirty="0">
                <a:hlinkClick r:id="rId4"/>
              </a:rPr>
              <a:t>https://m.gettyimagesbank.com/view/%EC%97%AC%ED%96%89-%EC%A7%80%EB%8F%84-%EB%9E%9C%EB%93%9C%EB%A7%88%ED%81%AC-%EB%8C%80%ED%95%9C%EB%AF%BC%EA%B5</a:t>
            </a:r>
          </a:p>
          <a:p>
            <a:pPr fontAlgn="base"/>
            <a:r>
              <a:rPr lang="en-US" altLang="ko-KR" sz="900" dirty="0">
                <a:hlinkClick r:id="rId4"/>
              </a:rPr>
              <a:t>%AD-%ED%95%9C%EA%B5%AD-%EB%82%98%EC%B9%A8%EB%B0%98-%EC%84%9C%EC%9A%B8-%EB%8C%80%ED%95%9C%EB%AF%BC%EA%B5%AD-%EB%82%A8%EC%82%B0-%EC%84%9C%EC%9A%B8/jv11119397</a:t>
            </a:r>
            <a:endParaRPr lang="en-US" altLang="ko-KR" sz="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25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기획심의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지적 사항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_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반영 결과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-1964984" y="1174871"/>
            <a:ext cx="1106755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P4. APP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등록 이후 관리 방안이 부족하다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D7DC13C-0767-4DA7-9D60-3F94EDD01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6" y="2140475"/>
            <a:ext cx="5768840" cy="3917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E06FF-5CF2-4937-8D41-09A79D479988}"/>
              </a:ext>
            </a:extLst>
          </p:cNvPr>
          <p:cNvSpPr txBox="1"/>
          <p:nvPr/>
        </p:nvSpPr>
        <p:spPr>
          <a:xfrm>
            <a:off x="6531956" y="3003446"/>
            <a:ext cx="5723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결과가 좋은 사진들을 </a:t>
            </a:r>
            <a:endParaRPr lang="en-US" altLang="ko-KR" sz="28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다시 트레이닝 셋에 넣으면 성능 향상 가능</a:t>
            </a:r>
          </a:p>
        </p:txBody>
      </p:sp>
    </p:spTree>
    <p:extLst>
      <p:ext uri="{BB962C8B-B14F-4D97-AF65-F5344CB8AC3E}">
        <p14:creationId xmlns:p14="http://schemas.microsoft.com/office/powerpoint/2010/main" val="3811005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419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결과물 후속 활용 방안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457654"/>
            <a:ext cx="955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hlinkClick r:id="rId3"/>
              </a:rPr>
              <a:t>https://ko.wikipedia.org/wiki/%EB%A7%88%EC%9D%8C%EC%9D%98%EC%86%8C%EB%A6%AC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4"/>
              </a:rPr>
              <a:t>https://hypebeast.kr/2018/7/one-piece-manga-80-percent-finished</a:t>
            </a:r>
            <a:r>
              <a:rPr lang="en-US" altLang="ko-KR" sz="900" dirty="0"/>
              <a:t>, </a:t>
            </a:r>
          </a:p>
          <a:p>
            <a:r>
              <a:rPr lang="en-US" altLang="ko-KR" sz="900" dirty="0">
                <a:hlinkClick r:id="rId5"/>
              </a:rPr>
              <a:t>https://m.post.naver.com/viewer/postView.nhn?volumeNo=8577296&amp;memberNo=1352526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7895640" y="2772538"/>
            <a:ext cx="3609022" cy="196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만화 캐릭터 필터 기능을 제공하여 재미를 더 해 주는 서비스 계획</a:t>
            </a:r>
            <a:endParaRPr lang="en-US" altLang="ko-KR" sz="28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028" name="Picture 4" descr="https://post-phinf.pstatic.net/MjAxNzA3MTBfMTMg/MDAxNDk5Njk4MjI4ODg3.lh3Z-GoUS9nXLvMimyq9FAiGDpH7lzC2nB6VCSsQvEog.IVhD2WMVc7zjReVBXGsIpbjDfBQrjdei1uqk2h7S4lQg.PNG/IuaU3dvsyWwwjDgjgzD5HvLb35Pw.png?type=w1200">
            <a:extLst>
              <a:ext uri="{FF2B5EF4-FFF2-40B4-BE49-F238E27FC236}">
                <a16:creationId xmlns:a16="http://schemas.microsoft.com/office/drawing/2014/main" id="{4CA64022-B213-4938-AAE1-CAB129ED9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274" y="1275356"/>
            <a:ext cx="5221989" cy="302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'ìí¼ì¤' ìê²°ê¹ì§ ë¨ì ë¶ëì? ì¤ë¤ ìì´ì¹ë¡ê° ë°íë¤">
            <a:extLst>
              <a:ext uri="{FF2B5EF4-FFF2-40B4-BE49-F238E27FC236}">
                <a16:creationId xmlns:a16="http://schemas.microsoft.com/office/drawing/2014/main" id="{5B4E75A5-C0F6-4020-9B27-F6DCC633E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400" y="3631049"/>
            <a:ext cx="4131406" cy="27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ãë§ìììë¦¬ãì ì£¼ì¸ê³µì´ì ìê° ìì ì ì¤ëìºë¦­í°ì¸ 'ì¡°ì'.">
            <a:extLst>
              <a:ext uri="{FF2B5EF4-FFF2-40B4-BE49-F238E27FC236}">
                <a16:creationId xmlns:a16="http://schemas.microsoft.com/office/drawing/2014/main" id="{55BAED3A-064D-461D-BF9B-8F14CA77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2668">
            <a:off x="334236" y="2535674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015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2706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사업화 방향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46858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dirty="0">
                <a:hlinkClick r:id="rId3"/>
              </a:rPr>
              <a:t>https://www.appannie.com/kr/apps/ios/top/south-korea/overall/iphone/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8372759" y="1748180"/>
            <a:ext cx="3358634" cy="3708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사진 편집 기능을 제공</a:t>
            </a:r>
            <a:endParaRPr lang="en-US" altLang="ko-KR" sz="3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사업성이 충분함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64930-34B6-4288-82B7-FB40B8CF8617}"/>
              </a:ext>
            </a:extLst>
          </p:cNvPr>
          <p:cNvSpPr txBox="1"/>
          <p:nvPr/>
        </p:nvSpPr>
        <p:spPr>
          <a:xfrm>
            <a:off x="1902352" y="5091941"/>
            <a:ext cx="1428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안드로이드 어플 순위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3997EF-C9DF-4A2A-B024-63F3BE5C7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58" t="7054" r="16951" b="10020"/>
          <a:stretch/>
        </p:blipFill>
        <p:spPr>
          <a:xfrm>
            <a:off x="902982" y="2628140"/>
            <a:ext cx="3511999" cy="2463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D799B8-EF1B-4C22-B75B-0195AB2931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8" t="7429" r="17837" b="9340"/>
          <a:stretch/>
        </p:blipFill>
        <p:spPr>
          <a:xfrm>
            <a:off x="4540890" y="2628141"/>
            <a:ext cx="3511998" cy="2463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2E336B-7E36-420B-A6E3-87C8D1DF5C70}"/>
              </a:ext>
            </a:extLst>
          </p:cNvPr>
          <p:cNvSpPr txBox="1"/>
          <p:nvPr/>
        </p:nvSpPr>
        <p:spPr>
          <a:xfrm>
            <a:off x="5803003" y="5091940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iOS </a:t>
            </a:r>
            <a:r>
              <a:rPr lang="ko-KR" altLang="en-US" sz="1000" dirty="0">
                <a:solidFill>
                  <a:schemeClr val="bg1"/>
                </a:solidFill>
              </a:rPr>
              <a:t>어플 순위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18986CF-6312-42D6-8575-0E07C30514C9}"/>
              </a:ext>
            </a:extLst>
          </p:cNvPr>
          <p:cNvSpPr/>
          <p:nvPr/>
        </p:nvSpPr>
        <p:spPr>
          <a:xfrm>
            <a:off x="9853495" y="3602182"/>
            <a:ext cx="397163" cy="64654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51D4CCC-0F7E-444B-9758-B167A58CADAA}"/>
              </a:ext>
            </a:extLst>
          </p:cNvPr>
          <p:cNvSpPr/>
          <p:nvPr/>
        </p:nvSpPr>
        <p:spPr>
          <a:xfrm>
            <a:off x="1153562" y="3307327"/>
            <a:ext cx="276885" cy="243346"/>
          </a:xfrm>
          <a:prstGeom prst="ellipse">
            <a:avLst/>
          </a:prstGeom>
          <a:noFill/>
          <a:ln w="5715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0D988C3-914C-4929-86B8-8FB0DF2AD59A}"/>
              </a:ext>
            </a:extLst>
          </p:cNvPr>
          <p:cNvSpPr/>
          <p:nvPr/>
        </p:nvSpPr>
        <p:spPr>
          <a:xfrm>
            <a:off x="2215202" y="3572757"/>
            <a:ext cx="276885" cy="243346"/>
          </a:xfrm>
          <a:prstGeom prst="ellipse">
            <a:avLst/>
          </a:prstGeom>
          <a:noFill/>
          <a:ln w="5715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64D31EA-BF0A-4902-9704-AC670E65EE02}"/>
              </a:ext>
            </a:extLst>
          </p:cNvPr>
          <p:cNvSpPr/>
          <p:nvPr/>
        </p:nvSpPr>
        <p:spPr>
          <a:xfrm>
            <a:off x="4835036" y="3336201"/>
            <a:ext cx="276885" cy="243346"/>
          </a:xfrm>
          <a:prstGeom prst="ellipse">
            <a:avLst/>
          </a:prstGeom>
          <a:noFill/>
          <a:ln w="5715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817614F-F6ED-4923-B880-61B524548992}"/>
              </a:ext>
            </a:extLst>
          </p:cNvPr>
          <p:cNvSpPr/>
          <p:nvPr/>
        </p:nvSpPr>
        <p:spPr>
          <a:xfrm>
            <a:off x="5872705" y="3328861"/>
            <a:ext cx="276885" cy="243346"/>
          </a:xfrm>
          <a:prstGeom prst="ellipse">
            <a:avLst/>
          </a:prstGeom>
          <a:noFill/>
          <a:ln w="5715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37C179-25D7-4A1C-8C9D-73E30B11FAB9}"/>
              </a:ext>
            </a:extLst>
          </p:cNvPr>
          <p:cNvCxnSpPr>
            <a:cxnSpLocks/>
            <a:stCxn id="23" idx="2"/>
            <a:endCxn id="8" idx="7"/>
          </p:cNvCxnSpPr>
          <p:nvPr/>
        </p:nvCxnSpPr>
        <p:spPr>
          <a:xfrm flipH="1">
            <a:off x="1389898" y="1828526"/>
            <a:ext cx="4278046" cy="1514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DF0640-3036-499D-AAB6-2874B430B4A3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2353645" y="1828526"/>
            <a:ext cx="3314299" cy="1744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7FB5C59-D6FA-468F-BDAC-E55FDFE30319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973478" y="1828526"/>
            <a:ext cx="694466" cy="1514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29CBD50-69FF-46FD-8792-B7D6F146C10A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>
          <a:xfrm>
            <a:off x="5667944" y="1828526"/>
            <a:ext cx="343204" cy="1500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86F205-979D-4043-AB34-721B34C0E736}"/>
              </a:ext>
            </a:extLst>
          </p:cNvPr>
          <p:cNvSpPr txBox="1"/>
          <p:nvPr/>
        </p:nvSpPr>
        <p:spPr>
          <a:xfrm>
            <a:off x="4038331" y="1459194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카메라 어플이 </a:t>
            </a:r>
            <a:r>
              <a:rPr lang="en-US" altLang="ko-KR" dirty="0">
                <a:solidFill>
                  <a:schemeClr val="bg1"/>
                </a:solidFill>
              </a:rPr>
              <a:t>1, 2</a:t>
            </a:r>
            <a:r>
              <a:rPr lang="ko-KR" altLang="en-US" dirty="0">
                <a:solidFill>
                  <a:schemeClr val="bg1"/>
                </a:solidFill>
              </a:rPr>
              <a:t>위에 위치</a:t>
            </a:r>
            <a:r>
              <a:rPr lang="en-US" altLang="ko-KR" dirty="0">
                <a:solidFill>
                  <a:schemeClr val="bg1"/>
                </a:solidFill>
              </a:rPr>
              <a:t>!!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515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35686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dirty="0">
                <a:hlinkClick r:id="rId3"/>
              </a:rPr>
              <a:t>http://www.hani.co.kr/arti/economy/it/827779.html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7087440" y="3429000"/>
            <a:ext cx="4824812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구글 플레이 스토어에 앱 서비스 배포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64930-34B6-4288-82B7-FB40B8CF8617}"/>
              </a:ext>
            </a:extLst>
          </p:cNvPr>
          <p:cNvSpPr txBox="1"/>
          <p:nvPr/>
        </p:nvSpPr>
        <p:spPr>
          <a:xfrm>
            <a:off x="3380843" y="5518292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chemeClr val="bg1"/>
                </a:solidFill>
              </a:rPr>
              <a:t>구글 플레이 스토어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img.hani.co.kr/imgdb/resize/2018/0115/00502346_20180115.JPG">
            <a:extLst>
              <a:ext uri="{FF2B5EF4-FFF2-40B4-BE49-F238E27FC236}">
                <a16:creationId xmlns:a16="http://schemas.microsoft.com/office/drawing/2014/main" id="{7843000C-8A4F-4812-8425-2382989D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21" y="2089292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C58564-8FDE-44A1-92DA-D5284DAB779B}"/>
              </a:ext>
            </a:extLst>
          </p:cNvPr>
          <p:cNvSpPr txBox="1"/>
          <p:nvPr/>
        </p:nvSpPr>
        <p:spPr>
          <a:xfrm>
            <a:off x="1036087" y="277292"/>
            <a:ext cx="2706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사업화 방향</a:t>
            </a:r>
          </a:p>
        </p:txBody>
      </p:sp>
    </p:spTree>
    <p:extLst>
      <p:ext uri="{BB962C8B-B14F-4D97-AF65-F5344CB8AC3E}">
        <p14:creationId xmlns:p14="http://schemas.microsoft.com/office/powerpoint/2010/main" val="278336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2706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사업화 방향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5745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hlinkClick r:id="rId3"/>
              </a:rPr>
              <a:t>https://m.post.naver.com/viewer/postView.nhn?volumeNo=11349024&amp;memberNo=8698739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7753077" y="3143465"/>
            <a:ext cx="3958997" cy="131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배너 광고 업체와 파트너쉽 계약을 통한 수익 창출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post-phinf.pstatic.net/MjAxNzEyMThfNSAg/MDAxNTEzNTU4NzU2NDYz.J8SMFK_4OIQvfbP0OEKod2bk4XJZwJa1IhFgF14Tgfgg.FunzMy2ZiQp2gV5x-oit8Xc72U99X81P33b01SFR-p0g.PNG/%EC%8A%A4%ED%81%AC%EB%A6%B0%EC%83%B7_2017-12-18_%EC%98%A4%EC%A0%84_9.39.19.png?type=w1200">
            <a:extLst>
              <a:ext uri="{FF2B5EF4-FFF2-40B4-BE49-F238E27FC236}">
                <a16:creationId xmlns:a16="http://schemas.microsoft.com/office/drawing/2014/main" id="{9CAE60D3-2B0A-4D59-B3AD-6688689A1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91" y="2165961"/>
            <a:ext cx="6004226" cy="325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772667-6907-47BB-A734-CB96E10AC41B}"/>
              </a:ext>
            </a:extLst>
          </p:cNvPr>
          <p:cNvSpPr/>
          <p:nvPr/>
        </p:nvSpPr>
        <p:spPr>
          <a:xfrm>
            <a:off x="1210491" y="3048000"/>
            <a:ext cx="4179656" cy="753979"/>
          </a:xfrm>
          <a:prstGeom prst="rect">
            <a:avLst/>
          </a:prstGeom>
          <a:noFill/>
          <a:ln w="5715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54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2706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사업화 방향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46410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hlinkClick r:id="rId3"/>
              </a:rPr>
              <a:t>http://thegear.net/16332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4"/>
              </a:rPr>
              <a:t>https://www.blockmedia.co.kr/archives/93258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8103806" y="2944053"/>
            <a:ext cx="3958997" cy="169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Instagram, Facebook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등 </a:t>
            </a:r>
            <a:endParaRPr lang="en-US" altLang="ko-KR" sz="24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Social Network Service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</a:t>
            </a:r>
            <a:endParaRPr lang="en-US" altLang="ko-KR" sz="24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기술이전 가능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076" name="Picture 4" descr="íì´ì¤ë¶, ë¸ë ì´ìë°©ì ë± ê³µê°â¦âì´ë¬ì¤ ì¶ê° ë°íâ">
            <a:extLst>
              <a:ext uri="{FF2B5EF4-FFF2-40B4-BE49-F238E27FC236}">
                <a16:creationId xmlns:a16="http://schemas.microsoft.com/office/drawing/2014/main" id="{411ED77E-B1F5-4459-A59B-B231D213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649" y="2475079"/>
            <a:ext cx="3958997" cy="26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thegear.mygoodnews.com/imgdata/thegear_co_kr/201809/201809050119966.png">
            <a:extLst>
              <a:ext uri="{FF2B5EF4-FFF2-40B4-BE49-F238E27FC236}">
                <a16:creationId xmlns:a16="http://schemas.microsoft.com/office/drawing/2014/main" id="{053606CC-F4FA-49A6-A9DC-876A96B99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4" y="2475080"/>
            <a:ext cx="3958997" cy="263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19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4092281" y="2911678"/>
            <a:ext cx="39873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37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/>
              </a:rPr>
              <a:t>주제 선정 이유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/>
              </a:rPr>
              <a:t>프로젝트 추진 배경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30764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u="sng" dirty="0">
                <a:hlinkClick r:id="rId3"/>
              </a:rPr>
              <a:t>https://ko.lab.appa.pe/2019-03/soda.html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7603299" y="2013580"/>
            <a:ext cx="3984270" cy="283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어플 </a:t>
            </a:r>
            <a:r>
              <a:rPr lang="en-US" altLang="ko-KR" sz="4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 10 </a:t>
            </a:r>
            <a:r>
              <a:rPr lang="ko-KR" altLang="en-US" sz="4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순위</a:t>
            </a:r>
            <a:endParaRPr lang="en-US" altLang="ko-KR" sz="4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많은 대중들이 카메라 어플을 사용함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64930-34B6-4288-82B7-FB40B8CF8617}"/>
              </a:ext>
            </a:extLst>
          </p:cNvPr>
          <p:cNvSpPr txBox="1"/>
          <p:nvPr/>
        </p:nvSpPr>
        <p:spPr>
          <a:xfrm>
            <a:off x="2832988" y="6109341"/>
            <a:ext cx="2568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어플 </a:t>
            </a:r>
            <a:r>
              <a:rPr lang="en-US" altLang="ko-KR" sz="1000" dirty="0">
                <a:solidFill>
                  <a:schemeClr val="bg1"/>
                </a:solidFill>
              </a:rPr>
              <a:t>Top10 </a:t>
            </a:r>
            <a:r>
              <a:rPr lang="ko-KR" altLang="en-US" sz="1000" dirty="0">
                <a:solidFill>
                  <a:schemeClr val="bg1"/>
                </a:solidFill>
              </a:rPr>
              <a:t>순위에서의 카메라 어플 비중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E28969-CF76-4BE0-B672-850386CD767C}"/>
              </a:ext>
            </a:extLst>
          </p:cNvPr>
          <p:cNvGrpSpPr/>
          <p:nvPr/>
        </p:nvGrpSpPr>
        <p:grpSpPr>
          <a:xfrm>
            <a:off x="1434914" y="1430178"/>
            <a:ext cx="5364480" cy="4679163"/>
            <a:chOff x="822632" y="1534587"/>
            <a:chExt cx="5364480" cy="467916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D61685F-E4A4-4DDC-9994-EB8AB09E8E75}"/>
                </a:ext>
              </a:extLst>
            </p:cNvPr>
            <p:cNvPicPr/>
            <p:nvPr/>
          </p:nvPicPr>
          <p:blipFill rotWithShape="1">
            <a:blip r:embed="rId4"/>
            <a:srcRect b="77809"/>
            <a:stretch/>
          </p:blipFill>
          <p:spPr>
            <a:xfrm>
              <a:off x="822632" y="1534587"/>
              <a:ext cx="5364480" cy="171137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FD16AAA-886D-489D-95BC-564ED8ADC374}"/>
                </a:ext>
              </a:extLst>
            </p:cNvPr>
            <p:cNvPicPr/>
            <p:nvPr/>
          </p:nvPicPr>
          <p:blipFill rotWithShape="1">
            <a:blip r:embed="rId4"/>
            <a:srcRect t="39930" b="21587"/>
            <a:stretch/>
          </p:blipFill>
          <p:spPr>
            <a:xfrm>
              <a:off x="822632" y="3245960"/>
              <a:ext cx="5364480" cy="2967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6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606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주제 선정 이유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추진 배경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30764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u="sng" dirty="0">
                <a:hlinkClick r:id="rId4"/>
              </a:rPr>
              <a:t>https://ko.lab.appa.pe/2019-03/soda.html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7203551" y="1634534"/>
            <a:ext cx="3398058" cy="3034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Pitu</a:t>
            </a:r>
            <a:r>
              <a:rPr lang="en-US" altLang="ko-KR" sz="4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앱</a:t>
            </a:r>
            <a:endParaRPr lang="en-US" altLang="ko-KR" sz="40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중국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홍콩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타이완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마카오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말레이시아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베트남</a:t>
            </a:r>
            <a:endParaRPr lang="en-US" altLang="ko-KR" sz="24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앱스토어 순위 </a:t>
            </a:r>
            <a:r>
              <a:rPr lang="en-US" altLang="ko-KR" sz="2400" b="1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2400" b="1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위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64930-34B6-4288-82B7-FB40B8CF8617}"/>
              </a:ext>
            </a:extLst>
          </p:cNvPr>
          <p:cNvSpPr txBox="1"/>
          <p:nvPr/>
        </p:nvSpPr>
        <p:spPr>
          <a:xfrm>
            <a:off x="2612639" y="5461899"/>
            <a:ext cx="1569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</a:rPr>
              <a:t>Pitu</a:t>
            </a:r>
            <a:r>
              <a:rPr lang="ko-KR" altLang="en-US" sz="1000" dirty="0">
                <a:solidFill>
                  <a:schemeClr val="bg1"/>
                </a:solidFill>
              </a:rPr>
              <a:t>라는 사진 편집 어플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13" name="그림 12" descr="https://img1.daumcdn.net/thumb/R720x0/?fname=http://t1.daumcdn.net/liveboard/appstory/104fca39847c46ca9219d83e15a6fbd0.png">
            <a:extLst>
              <a:ext uri="{FF2B5EF4-FFF2-40B4-BE49-F238E27FC236}">
                <a16:creationId xmlns:a16="http://schemas.microsoft.com/office/drawing/2014/main" id="{35D16267-63DD-4681-80F0-DDB399F17B6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69" y="2057384"/>
            <a:ext cx="3076483" cy="3075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184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606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주제 선정 이유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추진 배경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48926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dirty="0">
                <a:hlinkClick r:id="rId3"/>
              </a:rPr>
              <a:t>https://www.dmitory.com/issue/37063668</a:t>
            </a:r>
            <a:r>
              <a:rPr lang="en-US" altLang="ko-KR" sz="900" dirty="0"/>
              <a:t> , </a:t>
            </a:r>
            <a:r>
              <a:rPr lang="en-US" altLang="ko-KR" sz="900" dirty="0">
                <a:hlinkClick r:id="rId4"/>
              </a:rPr>
              <a:t>https://brunch.co.kr/@bong/409</a:t>
            </a:r>
            <a:endParaRPr lang="ko-KR" altLang="ko-KR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64930-34B6-4288-82B7-FB40B8CF8617}"/>
              </a:ext>
            </a:extLst>
          </p:cNvPr>
          <p:cNvSpPr txBox="1"/>
          <p:nvPr/>
        </p:nvSpPr>
        <p:spPr>
          <a:xfrm>
            <a:off x="1765327" y="1332369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사진을 찍을 때 행인 혹은 동물에 의해 방해되는 상황이 발생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 descr="http://img.dmitory.com/img/201808/5nU/nYp/5nUnYp5wrecUyKmmsWMYGU.jpg">
            <a:extLst>
              <a:ext uri="{FF2B5EF4-FFF2-40B4-BE49-F238E27FC236}">
                <a16:creationId xmlns:a16="http://schemas.microsoft.com/office/drawing/2014/main" id="{D3229B99-5BD8-4910-B398-1742E1C5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5" y="2281040"/>
            <a:ext cx="4866887" cy="32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¬ì§ ë°©í´ì ëí ì´ë¯¸ì§ ê²ìê²°ê³¼">
            <a:extLst>
              <a:ext uri="{FF2B5EF4-FFF2-40B4-BE49-F238E27FC236}">
                <a16:creationId xmlns:a16="http://schemas.microsoft.com/office/drawing/2014/main" id="{8902DF49-5EDD-4128-95EE-27885829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90" y="2281040"/>
            <a:ext cx="4866887" cy="32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5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36087" y="277292"/>
            <a:ext cx="606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주제 선정 이유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추진 배경</a:t>
            </a:r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67361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dirty="0">
                <a:hlinkClick r:id="rId3"/>
              </a:rPr>
              <a:t>https://pxhere.com/ko/photo/424590</a:t>
            </a:r>
            <a:r>
              <a:rPr lang="en-US" altLang="ko-KR" sz="900" dirty="0"/>
              <a:t> </a:t>
            </a:r>
            <a:r>
              <a:rPr lang="en-US" altLang="ko-KR" sz="900" dirty="0">
                <a:hlinkClick r:id="rId4"/>
              </a:rPr>
              <a:t>https://www.city.kr/photo/3242153</a:t>
            </a:r>
            <a:r>
              <a:rPr lang="en-US" altLang="ko-KR" sz="900" dirty="0"/>
              <a:t> </a:t>
            </a:r>
            <a:r>
              <a:rPr lang="en-US" altLang="ko-KR" sz="900" dirty="0">
                <a:hlinkClick r:id="rId5"/>
              </a:rPr>
              <a:t>https://speedwagwon.tistory.com/885</a:t>
            </a:r>
            <a:endParaRPr lang="ko-KR" altLang="ko-KR" sz="900" dirty="0"/>
          </a:p>
        </p:txBody>
      </p:sp>
      <p:pic>
        <p:nvPicPr>
          <p:cNvPr id="3" name="Picture 2" descr="ìí  í íë¦¬ ê¸°ëë¬¼ ëì í ê³µì ê²½ê³í ê¸°ëë¬¼ ë§ì ê´ì¥ ê¸°ëë¹">
            <a:extLst>
              <a:ext uri="{FF2B5EF4-FFF2-40B4-BE49-F238E27FC236}">
                <a16:creationId xmlns:a16="http://schemas.microsoft.com/office/drawing/2014/main" id="{3CB5034F-A887-44CA-AB9C-2D2C6E61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96" y="2281040"/>
            <a:ext cx="5199267" cy="348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ìí í : free-nature-wallpaper-hd-background-perspective-20.jpg">
            <a:extLst>
              <a:ext uri="{FF2B5EF4-FFF2-40B4-BE49-F238E27FC236}">
                <a16:creationId xmlns:a16="http://schemas.microsoft.com/office/drawing/2014/main" id="{2B3B8EF1-239E-4054-92AE-F12F7DFE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33" y="2562599"/>
            <a:ext cx="5199267" cy="292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64930-34B6-4288-82B7-FB40B8CF8617}"/>
              </a:ext>
            </a:extLst>
          </p:cNvPr>
          <p:cNvSpPr txBox="1"/>
          <p:nvPr/>
        </p:nvSpPr>
        <p:spPr>
          <a:xfrm>
            <a:off x="2512125" y="2177878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기대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98756-5CD1-4B97-991A-2DD9B1838B2F}"/>
              </a:ext>
            </a:extLst>
          </p:cNvPr>
          <p:cNvSpPr txBox="1"/>
          <p:nvPr/>
        </p:nvSpPr>
        <p:spPr>
          <a:xfrm>
            <a:off x="8277674" y="189631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현실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s://t1.daumcdn.net/cfile/tistory/9949F73359D4954708">
            <a:extLst>
              <a:ext uri="{FF2B5EF4-FFF2-40B4-BE49-F238E27FC236}">
                <a16:creationId xmlns:a16="http://schemas.microsoft.com/office/drawing/2014/main" id="{519F493B-0B03-430F-81C8-2DF1F6C2E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7" t="12546" r="10119" b="323"/>
          <a:stretch/>
        </p:blipFill>
        <p:spPr bwMode="auto">
          <a:xfrm>
            <a:off x="9946043" y="1608355"/>
            <a:ext cx="1475716" cy="134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1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EF53AA7-9513-42B6-A892-F81D706ECA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0188" y="1556409"/>
            <a:ext cx="5881671" cy="44713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558B8-1CBC-4008-8749-8397152F7271}"/>
              </a:ext>
            </a:extLst>
          </p:cNvPr>
          <p:cNvSpPr txBox="1"/>
          <p:nvPr/>
        </p:nvSpPr>
        <p:spPr>
          <a:xfrm>
            <a:off x="149138" y="6529136"/>
            <a:ext cx="4956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이미지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u="sng" dirty="0">
                <a:hlinkClick r:id="rId4"/>
              </a:rPr>
              <a:t>http://news.khan.co.kr/kh_news/khan_art_view.html?art_id=201902131431001</a:t>
            </a:r>
            <a:endParaRPr lang="ko-KR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7834700" y="1830030"/>
            <a:ext cx="3629146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초상권이란</a:t>
            </a:r>
            <a:r>
              <a:rPr lang="en-US" altLang="ko-KR" sz="40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헌법상 초상권은 일반적으로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자기의 초상이 허가 없이 촬영되거나 또는 공표되지 않을 권리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 규정된다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ko-KR" sz="24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64930-34B6-4288-82B7-FB40B8CF8617}"/>
              </a:ext>
            </a:extLst>
          </p:cNvPr>
          <p:cNvSpPr txBox="1"/>
          <p:nvPr/>
        </p:nvSpPr>
        <p:spPr>
          <a:xfrm>
            <a:off x="3252605" y="6032248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경향신문 관련 설문조사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CD17BA-8D85-40B2-ACFF-3169C3A8D897}"/>
              </a:ext>
            </a:extLst>
          </p:cNvPr>
          <p:cNvSpPr txBox="1"/>
          <p:nvPr/>
        </p:nvSpPr>
        <p:spPr>
          <a:xfrm>
            <a:off x="1036087" y="277292"/>
            <a:ext cx="606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주제 선정 이유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추진 배경</a:t>
            </a:r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하늘, 표지판, 실외, 개체이(가) 표시된 사진&#10;&#10;자동 생성된 설명">
            <a:extLst>
              <a:ext uri="{FF2B5EF4-FFF2-40B4-BE49-F238E27FC236}">
                <a16:creationId xmlns:a16="http://schemas.microsoft.com/office/drawing/2014/main" id="{9E270464-5207-4321-B1E4-9EF3610AF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392">
            <a:off x="219856" y="127731"/>
            <a:ext cx="799614" cy="7996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073F5-7588-4855-9562-FF3BE5870E45}"/>
              </a:ext>
            </a:extLst>
          </p:cNvPr>
          <p:cNvSpPr txBox="1"/>
          <p:nvPr/>
        </p:nvSpPr>
        <p:spPr>
          <a:xfrm>
            <a:off x="7565148" y="2697951"/>
            <a:ext cx="3745429" cy="2748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수동으로 영역을 지정하여 해당 부분을 삭제 후 주변 환경을 바탕으로 채워 넣는 방식</a:t>
            </a:r>
            <a:endParaRPr lang="en-US" altLang="ko-KR" sz="24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“</a:t>
            </a:r>
            <a:r>
              <a:rPr lang="ko-KR" altLang="en-US" sz="2800" b="1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부자연스러운 이미지</a:t>
            </a:r>
            <a:r>
              <a:rPr lang="en-US" altLang="ko-KR" sz="2800" b="1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CD17BA-8D85-40B2-ACFF-3169C3A8D897}"/>
              </a:ext>
            </a:extLst>
          </p:cNvPr>
          <p:cNvSpPr txBox="1"/>
          <p:nvPr/>
        </p:nvSpPr>
        <p:spPr>
          <a:xfrm>
            <a:off x="1036087" y="277292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차별성</a:t>
            </a:r>
            <a:endParaRPr lang="ko-KR" altLang="en-US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073932-2AF5-4133-B2B7-BC9228DCEB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1422" y="1332369"/>
            <a:ext cx="5731510" cy="1790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FFCB6-2ABF-45BE-91DA-524F6FDD56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37345" y="3353901"/>
            <a:ext cx="1617218" cy="29206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96732B-48BA-4A75-8711-3E0A8A96A68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76457" y="2337470"/>
            <a:ext cx="2832639" cy="442004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E09310D-C5A0-4F53-BE10-E0E71CB16500}"/>
              </a:ext>
            </a:extLst>
          </p:cNvPr>
          <p:cNvSpPr/>
          <p:nvPr/>
        </p:nvSpPr>
        <p:spPr>
          <a:xfrm>
            <a:off x="3346892" y="4572665"/>
            <a:ext cx="567559" cy="5068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DCDF8D8-569C-43B4-BD55-EDFFF9FF7E5E}"/>
              </a:ext>
            </a:extLst>
          </p:cNvPr>
          <p:cNvSpPr/>
          <p:nvPr/>
        </p:nvSpPr>
        <p:spPr>
          <a:xfrm>
            <a:off x="5298510" y="4935747"/>
            <a:ext cx="712638" cy="72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46429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</TotalTime>
  <Words>1669</Words>
  <Application>Microsoft Office PowerPoint</Application>
  <PresentationFormat>와이드스크린</PresentationFormat>
  <Paragraphs>198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KoPubWorld돋움체 Light</vt:lpstr>
      <vt:lpstr>KoPub돋움체 Bold</vt:lpstr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김 경훈</cp:lastModifiedBy>
  <cp:revision>68</cp:revision>
  <dcterms:created xsi:type="dcterms:W3CDTF">2016-03-12T15:04:52Z</dcterms:created>
  <dcterms:modified xsi:type="dcterms:W3CDTF">2019-08-18T14:17:36Z</dcterms:modified>
</cp:coreProperties>
</file>